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Public Sans Bold" charset="1" panose="00000000000000000000"/>
      <p:regular r:id="rId24"/>
    </p:embeddedFont>
    <p:embeddedFont>
      <p:font typeface="Playfair Display" charset="1" panose="00000500000000000000"/>
      <p:regular r:id="rId25"/>
    </p:embeddedFont>
    <p:embeddedFont>
      <p:font typeface="Public Sans" charset="1" panose="00000000000000000000"/>
      <p:regular r:id="rId26"/>
    </p:embeddedFont>
    <p:embeddedFont>
      <p:font typeface="Playfair Display Italics"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1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06882" y="4728792"/>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NEW BUSINESS OPPORTUNITY</a:t>
            </a:r>
          </a:p>
        </p:txBody>
      </p:sp>
      <p:sp>
        <p:nvSpPr>
          <p:cNvPr name="TextBox 5" id="5"/>
          <p:cNvSpPr txBox="true"/>
          <p:nvPr/>
        </p:nvSpPr>
        <p:spPr>
          <a:xfrm rot="0">
            <a:off x="850974" y="2332416"/>
            <a:ext cx="16408332" cy="2084083"/>
          </a:xfrm>
          <a:prstGeom prst="rect">
            <a:avLst/>
          </a:prstGeom>
        </p:spPr>
        <p:txBody>
          <a:bodyPr anchor="t" rtlCol="false" tIns="0" lIns="0" bIns="0" rIns="0">
            <a:spAutoFit/>
          </a:bodyPr>
          <a:lstStyle/>
          <a:p>
            <a:pPr algn="l">
              <a:lnSpc>
                <a:spcPts val="15250"/>
              </a:lnSpc>
            </a:pPr>
            <a:r>
              <a:rPr lang="en-US" sz="16758" spc="83">
                <a:solidFill>
                  <a:srgbClr val="2B2C30"/>
                </a:solidFill>
                <a:latin typeface="Playfair Display"/>
                <a:ea typeface="Playfair Display"/>
                <a:cs typeface="Playfair Display"/>
                <a:sym typeface="Playfair Display"/>
              </a:rPr>
              <a:t>Pitch Deck</a:t>
            </a:r>
          </a:p>
        </p:txBody>
      </p:sp>
      <p:sp>
        <p:nvSpPr>
          <p:cNvPr name="TextBox 6" id="6"/>
          <p:cNvSpPr txBox="true"/>
          <p:nvPr/>
        </p:nvSpPr>
        <p:spPr>
          <a:xfrm rot="0">
            <a:off x="1016407" y="8041005"/>
            <a:ext cx="7862435" cy="1303020"/>
          </a:xfrm>
          <a:prstGeom prst="rect">
            <a:avLst/>
          </a:prstGeom>
        </p:spPr>
        <p:txBody>
          <a:bodyPr anchor="t" rtlCol="false" tIns="0" lIns="0" bIns="0" rIns="0">
            <a:spAutoFit/>
          </a:bodyPr>
          <a:lstStyle/>
          <a:p>
            <a:pPr algn="l">
              <a:lnSpc>
                <a:spcPts val="3450"/>
              </a:lnSpc>
            </a:pPr>
            <a:r>
              <a:rPr lang="en-US" sz="2300">
                <a:solidFill>
                  <a:srgbClr val="2B2C30"/>
                </a:solidFill>
                <a:latin typeface="Public Sans"/>
                <a:ea typeface="Public Sans"/>
                <a:cs typeface="Public Sans"/>
                <a:sym typeface="Public Sans"/>
              </a:rPr>
              <a:t>Henrietta Mitchell, Founder &amp; CEO</a:t>
            </a:r>
            <a:r>
              <a:rPr lang="en-US" sz="2300">
                <a:solidFill>
                  <a:srgbClr val="2B2C30"/>
                </a:solidFill>
                <a:latin typeface="Public Sans"/>
                <a:ea typeface="Public Sans"/>
                <a:cs typeface="Public Sans"/>
                <a:sym typeface="Public Sans"/>
              </a:rPr>
              <a:t> </a:t>
            </a:r>
          </a:p>
          <a:p>
            <a:pPr algn="l">
              <a:lnSpc>
                <a:spcPts val="3450"/>
              </a:lnSpc>
            </a:pPr>
            <a:r>
              <a:rPr lang="en-US" sz="2300">
                <a:solidFill>
                  <a:srgbClr val="2B2C30"/>
                </a:solidFill>
                <a:latin typeface="Public Sans"/>
                <a:ea typeface="Public Sans"/>
                <a:cs typeface="Public Sans"/>
                <a:sym typeface="Public Sans"/>
              </a:rPr>
              <a:t>Matt Zhang</a:t>
            </a:r>
            <a:r>
              <a:rPr lang="en-US" sz="2300">
                <a:solidFill>
                  <a:srgbClr val="2B2C30"/>
                </a:solidFill>
                <a:latin typeface="Public Sans"/>
                <a:ea typeface="Public Sans"/>
                <a:cs typeface="Public Sans"/>
                <a:sym typeface="Public Sans"/>
              </a:rPr>
              <a:t>, Founder &amp; CTO</a:t>
            </a:r>
          </a:p>
          <a:p>
            <a:pPr algn="l">
              <a:lnSpc>
                <a:spcPts val="3450"/>
              </a:lnSpc>
            </a:pPr>
            <a:r>
              <a:rPr lang="en-US" sz="2300">
                <a:solidFill>
                  <a:srgbClr val="2B2C30"/>
                </a:solidFill>
                <a:latin typeface="Public Sans"/>
                <a:ea typeface="Public Sans"/>
                <a:cs typeface="Public Sans"/>
                <a:sym typeface="Public Sans"/>
              </a:rPr>
              <a:t>13</a:t>
            </a:r>
            <a:r>
              <a:rPr lang="en-US" sz="2300">
                <a:solidFill>
                  <a:srgbClr val="2B2C30"/>
                </a:solidFill>
                <a:latin typeface="Public Sans"/>
                <a:ea typeface="Public Sans"/>
                <a:cs typeface="Public Sans"/>
                <a:sym typeface="Public Sans"/>
              </a:rPr>
              <a:t> September, 2023</a:t>
            </a:r>
          </a:p>
        </p:txBody>
      </p:sp>
      <p:sp>
        <p:nvSpPr>
          <p:cNvPr name="TextBox 7" id="7"/>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16407" y="2152970"/>
            <a:ext cx="15953207" cy="5923910"/>
          </a:xfrm>
          <a:prstGeom prst="rect">
            <a:avLst/>
          </a:prstGeom>
        </p:spPr>
        <p:txBody>
          <a:bodyPr anchor="t" rtlCol="false" tIns="0" lIns="0" bIns="0" rIns="0">
            <a:spAutoFit/>
          </a:bodyPr>
          <a:lstStyle/>
          <a:p>
            <a:pPr algn="l">
              <a:lnSpc>
                <a:spcPts val="7865"/>
              </a:lnSpc>
            </a:pPr>
            <a:r>
              <a:rPr lang="en-US" sz="6050" spc="30">
                <a:solidFill>
                  <a:srgbClr val="2B2C30"/>
                </a:solidFill>
                <a:latin typeface="Playfair Display"/>
                <a:ea typeface="Playfair Display"/>
                <a:cs typeface="Playfair Display"/>
                <a:sym typeface="Playfair Display"/>
              </a:rPr>
              <a:t>We took a step back to survey our industry's competitive landscape, in order to gain insights that would allow us to better serve our clients. We achieved that and also gained a deeper understanding of our place in the creative industry.</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COMPETITIVE ANALYSIS</a:t>
            </a:r>
          </a:p>
        </p:txBody>
      </p:sp>
      <p:sp>
        <p:nvSpPr>
          <p:cNvPr name="AutoShape 6" id="6"/>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COMPETITIVE ANALYSIS</a:t>
            </a:r>
          </a:p>
        </p:txBody>
      </p:sp>
      <p:grpSp>
        <p:nvGrpSpPr>
          <p:cNvPr name="Group 6" id="6"/>
          <p:cNvGrpSpPr/>
          <p:nvPr/>
        </p:nvGrpSpPr>
        <p:grpSpPr>
          <a:xfrm rot="0">
            <a:off x="1016407" y="2312790"/>
            <a:ext cx="5146395" cy="3871595"/>
            <a:chOff x="0" y="0"/>
            <a:chExt cx="6861860" cy="5162127"/>
          </a:xfrm>
        </p:grpSpPr>
        <p:sp>
          <p:nvSpPr>
            <p:cNvPr name="TextBox 7" id="7"/>
            <p:cNvSpPr txBox="true"/>
            <p:nvPr/>
          </p:nvSpPr>
          <p:spPr>
            <a:xfrm rot="0">
              <a:off x="0" y="-66675"/>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Wardiere Inc.</a:t>
              </a:r>
            </a:p>
          </p:txBody>
        </p:sp>
        <p:sp>
          <p:nvSpPr>
            <p:cNvPr name="TextBox 8" id="8"/>
            <p:cNvSpPr txBox="true"/>
            <p:nvPr/>
          </p:nvSpPr>
          <p:spPr>
            <a:xfrm rot="0">
              <a:off x="0" y="743374"/>
              <a:ext cx="6861860" cy="44187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Duis aute irure dolor in reprehenderit in voluptate velit esse cillum dolore eu fugiat nulla pariatur. Excepteur sint occaecat cupidatat non proident, sunt in culpa qui officia deserunt mollit anim id est laborum.</a:t>
              </a:r>
            </a:p>
            <a:p>
              <a:pPr algn="l">
                <a:lnSpc>
                  <a:spcPts val="2659"/>
                </a:lnSpc>
              </a:pPr>
            </a:p>
            <a:p>
              <a:pPr algn="l">
                <a:lnSpc>
                  <a:spcPts val="2659"/>
                </a:lnSpc>
              </a:pPr>
              <a:r>
                <a:rPr lang="en-US" sz="1899">
                  <a:solidFill>
                    <a:srgbClr val="2B2C30"/>
                  </a:solidFill>
                  <a:latin typeface="Public Sans"/>
                  <a:ea typeface="Public Sans"/>
                  <a:cs typeface="Public Sans"/>
                  <a:sym typeface="Public Sans"/>
                </a:rPr>
                <a:t>12</a:t>
              </a:r>
              <a:r>
                <a:rPr lang="en-US" sz="1899">
                  <a:solidFill>
                    <a:srgbClr val="2B2C30"/>
                  </a:solidFill>
                  <a:latin typeface="Public Sans"/>
                  <a:ea typeface="Public Sans"/>
                  <a:cs typeface="Public Sans"/>
                  <a:sym typeface="Public Sans"/>
                </a:rPr>
                <a:t> million monthly active users</a:t>
              </a:r>
            </a:p>
            <a:p>
              <a:pPr algn="l">
                <a:lnSpc>
                  <a:spcPts val="2659"/>
                </a:lnSpc>
              </a:pPr>
              <a:r>
                <a:rPr lang="en-US" sz="1899">
                  <a:solidFill>
                    <a:srgbClr val="2B2C30"/>
                  </a:solidFill>
                  <a:latin typeface="Public Sans"/>
                  <a:ea typeface="Public Sans"/>
                  <a:cs typeface="Public Sans"/>
                  <a:sym typeface="Public Sans"/>
                </a:rPr>
                <a:t>Tiered ad brackets</a:t>
              </a:r>
            </a:p>
            <a:p>
              <a:pPr algn="l">
                <a:lnSpc>
                  <a:spcPts val="2659"/>
                </a:lnSpc>
              </a:pPr>
              <a:r>
                <a:rPr lang="en-US" sz="1899">
                  <a:solidFill>
                    <a:srgbClr val="2B2C30"/>
                  </a:solidFill>
                  <a:latin typeface="Public Sans"/>
                  <a:ea typeface="Public Sans"/>
                  <a:cs typeface="Public Sans"/>
                  <a:sym typeface="Public Sans"/>
                </a:rPr>
                <a:t>Primarily desktop platform</a:t>
              </a:r>
            </a:p>
            <a:p>
              <a:pPr algn="l">
                <a:lnSpc>
                  <a:spcPts val="2659"/>
                </a:lnSpc>
              </a:pPr>
              <a:r>
                <a:rPr lang="en-US" sz="1899">
                  <a:solidFill>
                    <a:srgbClr val="2B2C30"/>
                  </a:solidFill>
                  <a:latin typeface="Public Sans"/>
                  <a:ea typeface="Public Sans"/>
                  <a:cs typeface="Public Sans"/>
                  <a:sym typeface="Public Sans"/>
                </a:rPr>
                <a:t>100 employees</a:t>
              </a:r>
            </a:p>
          </p:txBody>
        </p:sp>
      </p:grpSp>
      <p:grpSp>
        <p:nvGrpSpPr>
          <p:cNvPr name="Group 9" id="9"/>
          <p:cNvGrpSpPr/>
          <p:nvPr/>
        </p:nvGrpSpPr>
        <p:grpSpPr>
          <a:xfrm rot="0">
            <a:off x="6553742" y="2312790"/>
            <a:ext cx="5146395" cy="4204970"/>
            <a:chOff x="0" y="0"/>
            <a:chExt cx="6861860" cy="5606627"/>
          </a:xfrm>
        </p:grpSpPr>
        <p:sp>
          <p:nvSpPr>
            <p:cNvPr name="TextBox 10" id="10"/>
            <p:cNvSpPr txBox="true"/>
            <p:nvPr/>
          </p:nvSpPr>
          <p:spPr>
            <a:xfrm rot="0">
              <a:off x="0" y="-66675"/>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Hanover and Tyke</a:t>
              </a:r>
            </a:p>
          </p:txBody>
        </p:sp>
        <p:sp>
          <p:nvSpPr>
            <p:cNvPr name="TextBox 11" id="11"/>
            <p:cNvSpPr txBox="true"/>
            <p:nvPr/>
          </p:nvSpPr>
          <p:spPr>
            <a:xfrm rot="0">
              <a:off x="0" y="743374"/>
              <a:ext cx="6861860" cy="48632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amet, adipiscing elit, sed do eiusmod tempor incididunt ut labore et dolore magna aliqua. Ut enim ad minim veniam, quis nostrud exercitation ullamco laboris nisi ut aliquip ex ea commodo consequat.</a:t>
              </a:r>
            </a:p>
            <a:p>
              <a:pPr algn="l">
                <a:lnSpc>
                  <a:spcPts val="2659"/>
                </a:lnSpc>
              </a:pPr>
            </a:p>
            <a:p>
              <a:pPr algn="l">
                <a:lnSpc>
                  <a:spcPts val="2659"/>
                </a:lnSpc>
              </a:pPr>
              <a:r>
                <a:rPr lang="en-US" sz="1899">
                  <a:solidFill>
                    <a:srgbClr val="2B2C30"/>
                  </a:solidFill>
                  <a:latin typeface="Public Sans"/>
                  <a:ea typeface="Public Sans"/>
                  <a:cs typeface="Public Sans"/>
                  <a:sym typeface="Public Sans"/>
                </a:rPr>
                <a:t>100 million monthly active users</a:t>
              </a:r>
            </a:p>
            <a:p>
              <a:pPr algn="l">
                <a:lnSpc>
                  <a:spcPts val="2659"/>
                </a:lnSpc>
              </a:pPr>
              <a:r>
                <a:rPr lang="en-US" sz="1899">
                  <a:solidFill>
                    <a:srgbClr val="2B2C30"/>
                  </a:solidFill>
                  <a:latin typeface="Public Sans"/>
                  <a:ea typeface="Public Sans"/>
                  <a:cs typeface="Public Sans"/>
                  <a:sym typeface="Public Sans"/>
                </a:rPr>
                <a:t>Ad-supported platform</a:t>
              </a:r>
            </a:p>
            <a:p>
              <a:pPr algn="l">
                <a:lnSpc>
                  <a:spcPts val="2659"/>
                </a:lnSpc>
              </a:pPr>
              <a:r>
                <a:rPr lang="en-US" sz="1899">
                  <a:solidFill>
                    <a:srgbClr val="2B2C30"/>
                  </a:solidFill>
                  <a:latin typeface="Public Sans"/>
                  <a:ea typeface="Public Sans"/>
                  <a:cs typeface="Public Sans"/>
                  <a:sym typeface="Public Sans"/>
                </a:rPr>
                <a:t>2.9 million podcast titles</a:t>
              </a:r>
            </a:p>
            <a:p>
              <a:pPr algn="l">
                <a:lnSpc>
                  <a:spcPts val="2659"/>
                </a:lnSpc>
              </a:pPr>
              <a:r>
                <a:rPr lang="en-US" sz="1899">
                  <a:solidFill>
                    <a:srgbClr val="2B2C30"/>
                  </a:solidFill>
                  <a:latin typeface="Public Sans"/>
                  <a:ea typeface="Public Sans"/>
                  <a:cs typeface="Public Sans"/>
                  <a:sym typeface="Public Sans"/>
                </a:rPr>
                <a:t>7000 employees</a:t>
              </a:r>
            </a:p>
          </p:txBody>
        </p:sp>
      </p:grpSp>
      <p:grpSp>
        <p:nvGrpSpPr>
          <p:cNvPr name="Group 12" id="12"/>
          <p:cNvGrpSpPr/>
          <p:nvPr/>
        </p:nvGrpSpPr>
        <p:grpSpPr>
          <a:xfrm rot="0">
            <a:off x="12112905" y="2312790"/>
            <a:ext cx="5146395" cy="4204970"/>
            <a:chOff x="0" y="0"/>
            <a:chExt cx="6861860" cy="5606627"/>
          </a:xfrm>
        </p:grpSpPr>
        <p:sp>
          <p:nvSpPr>
            <p:cNvPr name="TextBox 13" id="13"/>
            <p:cNvSpPr txBox="true"/>
            <p:nvPr/>
          </p:nvSpPr>
          <p:spPr>
            <a:xfrm rot="0">
              <a:off x="0" y="-66675"/>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Salford &amp; Co.</a:t>
              </a:r>
            </a:p>
          </p:txBody>
        </p:sp>
        <p:sp>
          <p:nvSpPr>
            <p:cNvPr name="TextBox 14" id="14"/>
            <p:cNvSpPr txBox="true"/>
            <p:nvPr/>
          </p:nvSpPr>
          <p:spPr>
            <a:xfrm rot="0">
              <a:off x="0" y="743374"/>
              <a:ext cx="6861860" cy="48632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amet, adipiscing elit, sed do eiusmod tempor incididunt ut labore et dolore magna aliqua. Ut enim ad minim veniam, quis nostrud exercitation ullamco laboris nisi ut aliquip ex ea commodo consequat.</a:t>
              </a:r>
            </a:p>
            <a:p>
              <a:pPr algn="l">
                <a:lnSpc>
                  <a:spcPts val="2659"/>
                </a:lnSpc>
              </a:pPr>
            </a:p>
            <a:p>
              <a:pPr algn="l">
                <a:lnSpc>
                  <a:spcPts val="2659"/>
                </a:lnSpc>
              </a:pPr>
              <a:r>
                <a:rPr lang="en-US" sz="1899">
                  <a:solidFill>
                    <a:srgbClr val="2B2C30"/>
                  </a:solidFill>
                  <a:latin typeface="Public Sans"/>
                  <a:ea typeface="Public Sans"/>
                  <a:cs typeface="Public Sans"/>
                  <a:sym typeface="Public Sans"/>
                </a:rPr>
                <a:t>12 million monthly active users</a:t>
              </a:r>
            </a:p>
            <a:p>
              <a:pPr algn="l">
                <a:lnSpc>
                  <a:spcPts val="2659"/>
                </a:lnSpc>
              </a:pPr>
              <a:r>
                <a:rPr lang="en-US" sz="1899">
                  <a:solidFill>
                    <a:srgbClr val="2B2C30"/>
                  </a:solidFill>
                  <a:latin typeface="Public Sans"/>
                  <a:ea typeface="Public Sans"/>
                  <a:cs typeface="Public Sans"/>
                  <a:sym typeface="Public Sans"/>
                </a:rPr>
                <a:t>Female content focus</a:t>
              </a:r>
            </a:p>
            <a:p>
              <a:pPr algn="l">
                <a:lnSpc>
                  <a:spcPts val="2659"/>
                </a:lnSpc>
              </a:pPr>
              <a:r>
                <a:rPr lang="en-US" sz="1899">
                  <a:solidFill>
                    <a:srgbClr val="2B2C30"/>
                  </a:solidFill>
                  <a:latin typeface="Public Sans"/>
                  <a:ea typeface="Public Sans"/>
                  <a:cs typeface="Public Sans"/>
                  <a:sym typeface="Public Sans"/>
                </a:rPr>
                <a:t>Majority of users are ages 25-34</a:t>
              </a:r>
            </a:p>
            <a:p>
              <a:pPr algn="l">
                <a:lnSpc>
                  <a:spcPts val="2659"/>
                </a:lnSpc>
              </a:pPr>
              <a:r>
                <a:rPr lang="en-US" sz="1899">
                  <a:solidFill>
                    <a:srgbClr val="2B2C30"/>
                  </a:solidFill>
                  <a:latin typeface="Public Sans"/>
                  <a:ea typeface="Public Sans"/>
                  <a:cs typeface="Public Sans"/>
                  <a:sym typeface="Public Sans"/>
                </a:rPr>
                <a:t>500 employees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SIZE OF MARKET</a:t>
            </a:r>
          </a:p>
        </p:txBody>
      </p:sp>
      <p:grpSp>
        <p:nvGrpSpPr>
          <p:cNvPr name="Group 6" id="6"/>
          <p:cNvGrpSpPr/>
          <p:nvPr/>
        </p:nvGrpSpPr>
        <p:grpSpPr>
          <a:xfrm rot="0">
            <a:off x="-102505" y="2260635"/>
            <a:ext cx="11309601" cy="1130960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2B2C30"/>
              </a:solidFill>
              <a:prstDash val="solid"/>
              <a:miter/>
            </a:ln>
          </p:spPr>
        </p:sp>
        <p:sp>
          <p:nvSpPr>
            <p:cNvPr name="TextBox 8" id="8"/>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9" id="9"/>
          <p:cNvGrpSpPr/>
          <p:nvPr/>
        </p:nvGrpSpPr>
        <p:grpSpPr>
          <a:xfrm rot="0">
            <a:off x="1052197" y="4535268"/>
            <a:ext cx="9000196" cy="900019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2B2C30"/>
              </a:solidFill>
              <a:prstDash val="solid"/>
              <a:miter/>
            </a:ln>
          </p:spPr>
        </p:sp>
        <p:sp>
          <p:nvSpPr>
            <p:cNvPr name="TextBox 11" id="11"/>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12" id="12"/>
          <p:cNvGrpSpPr/>
          <p:nvPr/>
        </p:nvGrpSpPr>
        <p:grpSpPr>
          <a:xfrm rot="0">
            <a:off x="2260382" y="7254536"/>
            <a:ext cx="6583826" cy="658382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2B2C30"/>
              </a:solidFill>
              <a:prstDash val="solid"/>
              <a:miter/>
            </a:ln>
          </p:spPr>
        </p:sp>
        <p:sp>
          <p:nvSpPr>
            <p:cNvPr name="TextBox 14" id="14"/>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sp>
        <p:nvSpPr>
          <p:cNvPr name="TextBox 15" id="15"/>
          <p:cNvSpPr txBox="true"/>
          <p:nvPr/>
        </p:nvSpPr>
        <p:spPr>
          <a:xfrm rot="0">
            <a:off x="2991928" y="5138727"/>
            <a:ext cx="5120733" cy="1619439"/>
          </a:xfrm>
          <a:prstGeom prst="rect">
            <a:avLst/>
          </a:prstGeom>
        </p:spPr>
        <p:txBody>
          <a:bodyPr anchor="t" rtlCol="false" tIns="0" lIns="0" bIns="0" rIns="0">
            <a:spAutoFit/>
          </a:bodyPr>
          <a:lstStyle/>
          <a:p>
            <a:pPr algn="ctr">
              <a:lnSpc>
                <a:spcPts val="13659"/>
              </a:lnSpc>
            </a:pPr>
            <a:r>
              <a:rPr lang="en-US" b="true" sz="8537">
                <a:solidFill>
                  <a:srgbClr val="2B2C30"/>
                </a:solidFill>
                <a:latin typeface="Public Sans Bold"/>
                <a:ea typeface="Public Sans Bold"/>
                <a:cs typeface="Public Sans Bold"/>
                <a:sym typeface="Public Sans Bold"/>
              </a:rPr>
              <a:t>488M</a:t>
            </a:r>
          </a:p>
        </p:txBody>
      </p:sp>
      <p:sp>
        <p:nvSpPr>
          <p:cNvPr name="TextBox 16" id="16"/>
          <p:cNvSpPr txBox="true"/>
          <p:nvPr/>
        </p:nvSpPr>
        <p:spPr>
          <a:xfrm rot="0">
            <a:off x="2627792" y="8006126"/>
            <a:ext cx="5849007" cy="1619439"/>
          </a:xfrm>
          <a:prstGeom prst="rect">
            <a:avLst/>
          </a:prstGeom>
        </p:spPr>
        <p:txBody>
          <a:bodyPr anchor="t" rtlCol="false" tIns="0" lIns="0" bIns="0" rIns="0">
            <a:spAutoFit/>
          </a:bodyPr>
          <a:lstStyle/>
          <a:p>
            <a:pPr algn="ctr">
              <a:lnSpc>
                <a:spcPts val="13659"/>
              </a:lnSpc>
            </a:pPr>
            <a:r>
              <a:rPr lang="en-US" b="true" sz="8537">
                <a:solidFill>
                  <a:srgbClr val="2B2C30"/>
                </a:solidFill>
                <a:latin typeface="Public Sans Bold"/>
                <a:ea typeface="Public Sans Bold"/>
                <a:cs typeface="Public Sans Bold"/>
                <a:sym typeface="Public Sans Bold"/>
              </a:rPr>
              <a:t>228M</a:t>
            </a:r>
          </a:p>
        </p:txBody>
      </p:sp>
      <p:sp>
        <p:nvSpPr>
          <p:cNvPr name="TextBox 17" id="17"/>
          <p:cNvSpPr txBox="true"/>
          <p:nvPr/>
        </p:nvSpPr>
        <p:spPr>
          <a:xfrm rot="0">
            <a:off x="2991928" y="2556681"/>
            <a:ext cx="5120733" cy="1619439"/>
          </a:xfrm>
          <a:prstGeom prst="rect">
            <a:avLst/>
          </a:prstGeom>
        </p:spPr>
        <p:txBody>
          <a:bodyPr anchor="t" rtlCol="false" tIns="0" lIns="0" bIns="0" rIns="0">
            <a:spAutoFit/>
          </a:bodyPr>
          <a:lstStyle/>
          <a:p>
            <a:pPr algn="ctr">
              <a:lnSpc>
                <a:spcPts val="13659"/>
              </a:lnSpc>
            </a:pPr>
            <a:r>
              <a:rPr lang="en-US" b="true" sz="8537">
                <a:solidFill>
                  <a:srgbClr val="2B2C30"/>
                </a:solidFill>
                <a:latin typeface="Public Sans Bold"/>
                <a:ea typeface="Public Sans Bold"/>
                <a:cs typeface="Public Sans Bold"/>
                <a:sym typeface="Public Sans Bold"/>
              </a:rPr>
              <a:t>1.3B</a:t>
            </a:r>
          </a:p>
        </p:txBody>
      </p:sp>
      <p:grpSp>
        <p:nvGrpSpPr>
          <p:cNvPr name="Group 18" id="18"/>
          <p:cNvGrpSpPr/>
          <p:nvPr/>
        </p:nvGrpSpPr>
        <p:grpSpPr>
          <a:xfrm rot="0">
            <a:off x="12112905" y="2312790"/>
            <a:ext cx="5146395" cy="5783891"/>
            <a:chOff x="0" y="0"/>
            <a:chExt cx="6861860" cy="7711855"/>
          </a:xfrm>
        </p:grpSpPr>
        <p:sp>
          <p:nvSpPr>
            <p:cNvPr name="TextBox 19" id="19"/>
            <p:cNvSpPr txBox="true"/>
            <p:nvPr/>
          </p:nvSpPr>
          <p:spPr>
            <a:xfrm rot="0">
              <a:off x="0" y="-66675"/>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TAM</a:t>
              </a:r>
            </a:p>
          </p:txBody>
        </p:sp>
        <p:sp>
          <p:nvSpPr>
            <p:cNvPr name="TextBox 20" id="20"/>
            <p:cNvSpPr txBox="true"/>
            <p:nvPr/>
          </p:nvSpPr>
          <p:spPr>
            <a:xfrm rot="0">
              <a:off x="0" y="743374"/>
              <a:ext cx="6861860" cy="17517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amet, adipiscing elit, sed do eiusmod tempo. Ut enim ad minim lore veniam, quis nostrud exercitation ullamco ips laboris nisi ut aliquip.</a:t>
              </a:r>
            </a:p>
          </p:txBody>
        </p:sp>
        <p:sp>
          <p:nvSpPr>
            <p:cNvPr name="TextBox 21" id="21"/>
            <p:cNvSpPr txBox="true"/>
            <p:nvPr/>
          </p:nvSpPr>
          <p:spPr>
            <a:xfrm rot="0">
              <a:off x="0" y="2986189"/>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SAM</a:t>
              </a:r>
            </a:p>
          </p:txBody>
        </p:sp>
        <p:sp>
          <p:nvSpPr>
            <p:cNvPr name="TextBox 22" id="22"/>
            <p:cNvSpPr txBox="true"/>
            <p:nvPr/>
          </p:nvSpPr>
          <p:spPr>
            <a:xfrm rot="0">
              <a:off x="0" y="3796238"/>
              <a:ext cx="6861860" cy="13072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amet, adipiscing elit, sed do eiusmod tempor incididunt ut labore et dolore magna aliqua.</a:t>
              </a:r>
            </a:p>
          </p:txBody>
        </p:sp>
        <p:sp>
          <p:nvSpPr>
            <p:cNvPr name="TextBox 23" id="23"/>
            <p:cNvSpPr txBox="true"/>
            <p:nvPr/>
          </p:nvSpPr>
          <p:spPr>
            <a:xfrm rot="0">
              <a:off x="0" y="5594553"/>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SOM</a:t>
              </a:r>
            </a:p>
          </p:txBody>
        </p:sp>
        <p:sp>
          <p:nvSpPr>
            <p:cNvPr name="TextBox 24" id="24"/>
            <p:cNvSpPr txBox="true"/>
            <p:nvPr/>
          </p:nvSpPr>
          <p:spPr>
            <a:xfrm rot="0">
              <a:off x="0" y="6404601"/>
              <a:ext cx="6861860" cy="13072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amet, adipiscing elit, sed do eiusmod tempor incididunt ut labore et dolore magna aliqua.</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OUR NUMBERS</a:t>
            </a:r>
          </a:p>
        </p:txBody>
      </p:sp>
      <p:sp>
        <p:nvSpPr>
          <p:cNvPr name="TextBox 6" id="6"/>
          <p:cNvSpPr txBox="true"/>
          <p:nvPr/>
        </p:nvSpPr>
        <p:spPr>
          <a:xfrm rot="0">
            <a:off x="1028700" y="2904602"/>
            <a:ext cx="3761659" cy="437388"/>
          </a:xfrm>
          <a:prstGeom prst="rect">
            <a:avLst/>
          </a:prstGeom>
        </p:spPr>
        <p:txBody>
          <a:bodyPr anchor="t" rtlCol="false" tIns="0" lIns="0" bIns="0" rIns="0">
            <a:spAutoFit/>
          </a:bodyPr>
          <a:lstStyle/>
          <a:p>
            <a:pPr algn="l">
              <a:lnSpc>
                <a:spcPts val="3276"/>
              </a:lnSpc>
            </a:pPr>
            <a:r>
              <a:rPr lang="en-US" sz="3600" i="true" spc="18">
                <a:solidFill>
                  <a:srgbClr val="2B2C30"/>
                </a:solidFill>
                <a:latin typeface="Playfair Display Italics"/>
                <a:ea typeface="Playfair Display Italics"/>
                <a:cs typeface="Playfair Display Italics"/>
                <a:sym typeface="Playfair Display Italics"/>
              </a:rPr>
              <a:t>in operation</a:t>
            </a:r>
          </a:p>
        </p:txBody>
      </p:sp>
      <p:sp>
        <p:nvSpPr>
          <p:cNvPr name="TextBox 7" id="7"/>
          <p:cNvSpPr txBox="true"/>
          <p:nvPr/>
        </p:nvSpPr>
        <p:spPr>
          <a:xfrm rot="0">
            <a:off x="5188567" y="2904602"/>
            <a:ext cx="3761659" cy="437388"/>
          </a:xfrm>
          <a:prstGeom prst="rect">
            <a:avLst/>
          </a:prstGeom>
        </p:spPr>
        <p:txBody>
          <a:bodyPr anchor="t" rtlCol="false" tIns="0" lIns="0" bIns="0" rIns="0">
            <a:spAutoFit/>
          </a:bodyPr>
          <a:lstStyle/>
          <a:p>
            <a:pPr algn="l">
              <a:lnSpc>
                <a:spcPts val="3276"/>
              </a:lnSpc>
            </a:pPr>
            <a:r>
              <a:rPr lang="en-US" sz="3600" i="true" spc="18">
                <a:solidFill>
                  <a:srgbClr val="2B2C30"/>
                </a:solidFill>
                <a:latin typeface="Playfair Display Italics"/>
                <a:ea typeface="Playfair Display Italics"/>
                <a:cs typeface="Playfair Display Italics"/>
                <a:sym typeface="Playfair Display Italics"/>
              </a:rPr>
              <a:t>subscribers</a:t>
            </a:r>
          </a:p>
        </p:txBody>
      </p:sp>
      <p:sp>
        <p:nvSpPr>
          <p:cNvPr name="TextBox 8" id="8"/>
          <p:cNvSpPr txBox="true"/>
          <p:nvPr/>
        </p:nvSpPr>
        <p:spPr>
          <a:xfrm rot="0">
            <a:off x="9362568" y="2904602"/>
            <a:ext cx="3761659" cy="437388"/>
          </a:xfrm>
          <a:prstGeom prst="rect">
            <a:avLst/>
          </a:prstGeom>
        </p:spPr>
        <p:txBody>
          <a:bodyPr anchor="t" rtlCol="false" tIns="0" lIns="0" bIns="0" rIns="0">
            <a:spAutoFit/>
          </a:bodyPr>
          <a:lstStyle/>
          <a:p>
            <a:pPr algn="l">
              <a:lnSpc>
                <a:spcPts val="3276"/>
              </a:lnSpc>
            </a:pPr>
            <a:r>
              <a:rPr lang="en-US" sz="3600" i="true" spc="18">
                <a:solidFill>
                  <a:srgbClr val="2B2C30"/>
                </a:solidFill>
                <a:latin typeface="Playfair Display Italics"/>
                <a:ea typeface="Playfair Display Italics"/>
                <a:cs typeface="Playfair Display Italics"/>
                <a:sym typeface="Playfair Display Italics"/>
              </a:rPr>
              <a:t>raised</a:t>
            </a:r>
          </a:p>
        </p:txBody>
      </p:sp>
      <p:sp>
        <p:nvSpPr>
          <p:cNvPr name="TextBox 9" id="9"/>
          <p:cNvSpPr txBox="true"/>
          <p:nvPr/>
        </p:nvSpPr>
        <p:spPr>
          <a:xfrm rot="0">
            <a:off x="1016407" y="2249028"/>
            <a:ext cx="3773952" cy="615950"/>
          </a:xfrm>
          <a:prstGeom prst="rect">
            <a:avLst/>
          </a:prstGeom>
        </p:spPr>
        <p:txBody>
          <a:bodyPr anchor="t" rtlCol="false" tIns="0" lIns="0" bIns="0" rIns="0">
            <a:spAutoFit/>
          </a:bodyPr>
          <a:lstStyle/>
          <a:p>
            <a:pPr algn="l">
              <a:lnSpc>
                <a:spcPts val="4900"/>
              </a:lnSpc>
            </a:pPr>
            <a:r>
              <a:rPr lang="en-US" sz="3500" b="true">
                <a:solidFill>
                  <a:srgbClr val="2B2C30"/>
                </a:solidFill>
                <a:latin typeface="Public Sans Bold"/>
                <a:ea typeface="Public Sans Bold"/>
                <a:cs typeface="Public Sans Bold"/>
                <a:sym typeface="Public Sans Bold"/>
              </a:rPr>
              <a:t>1 year</a:t>
            </a:r>
          </a:p>
        </p:txBody>
      </p:sp>
      <p:sp>
        <p:nvSpPr>
          <p:cNvPr name="TextBox 10" id="10"/>
          <p:cNvSpPr txBox="true"/>
          <p:nvPr/>
        </p:nvSpPr>
        <p:spPr>
          <a:xfrm rot="0">
            <a:off x="5176274" y="2249028"/>
            <a:ext cx="3773952" cy="615950"/>
          </a:xfrm>
          <a:prstGeom prst="rect">
            <a:avLst/>
          </a:prstGeom>
        </p:spPr>
        <p:txBody>
          <a:bodyPr anchor="t" rtlCol="false" tIns="0" lIns="0" bIns="0" rIns="0">
            <a:spAutoFit/>
          </a:bodyPr>
          <a:lstStyle/>
          <a:p>
            <a:pPr algn="l">
              <a:lnSpc>
                <a:spcPts val="4900"/>
              </a:lnSpc>
            </a:pPr>
            <a:r>
              <a:rPr lang="en-US" sz="3500" b="true">
                <a:solidFill>
                  <a:srgbClr val="2B2C30"/>
                </a:solidFill>
                <a:latin typeface="Public Sans Bold"/>
                <a:ea typeface="Public Sans Bold"/>
                <a:cs typeface="Public Sans Bold"/>
                <a:sym typeface="Public Sans Bold"/>
              </a:rPr>
              <a:t>180k</a:t>
            </a:r>
          </a:p>
        </p:txBody>
      </p:sp>
      <p:sp>
        <p:nvSpPr>
          <p:cNvPr name="TextBox 11" id="11"/>
          <p:cNvSpPr txBox="true"/>
          <p:nvPr/>
        </p:nvSpPr>
        <p:spPr>
          <a:xfrm rot="0">
            <a:off x="9350276" y="2249028"/>
            <a:ext cx="3773952" cy="615950"/>
          </a:xfrm>
          <a:prstGeom prst="rect">
            <a:avLst/>
          </a:prstGeom>
        </p:spPr>
        <p:txBody>
          <a:bodyPr anchor="t" rtlCol="false" tIns="0" lIns="0" bIns="0" rIns="0">
            <a:spAutoFit/>
          </a:bodyPr>
          <a:lstStyle/>
          <a:p>
            <a:pPr algn="l">
              <a:lnSpc>
                <a:spcPts val="4900"/>
              </a:lnSpc>
            </a:pPr>
            <a:r>
              <a:rPr lang="en-US" sz="3500" b="true">
                <a:solidFill>
                  <a:srgbClr val="2B2C30"/>
                </a:solidFill>
                <a:latin typeface="Public Sans Bold"/>
                <a:ea typeface="Public Sans Bold"/>
                <a:cs typeface="Public Sans Bold"/>
                <a:sym typeface="Public Sans Bold"/>
              </a:rPr>
              <a:t>3 million</a:t>
            </a:r>
          </a:p>
        </p:txBody>
      </p:sp>
      <p:sp>
        <p:nvSpPr>
          <p:cNvPr name="TextBox 12" id="12"/>
          <p:cNvSpPr txBox="true"/>
          <p:nvPr/>
        </p:nvSpPr>
        <p:spPr>
          <a:xfrm rot="0">
            <a:off x="13546095" y="2904602"/>
            <a:ext cx="3761659" cy="437388"/>
          </a:xfrm>
          <a:prstGeom prst="rect">
            <a:avLst/>
          </a:prstGeom>
        </p:spPr>
        <p:txBody>
          <a:bodyPr anchor="t" rtlCol="false" tIns="0" lIns="0" bIns="0" rIns="0">
            <a:spAutoFit/>
          </a:bodyPr>
          <a:lstStyle/>
          <a:p>
            <a:pPr algn="l">
              <a:lnSpc>
                <a:spcPts val="3276"/>
              </a:lnSpc>
            </a:pPr>
            <a:r>
              <a:rPr lang="en-US" sz="3600" i="true" spc="18">
                <a:solidFill>
                  <a:srgbClr val="2B2C30"/>
                </a:solidFill>
                <a:latin typeface="Playfair Display Italics"/>
                <a:ea typeface="Playfair Display Italics"/>
                <a:cs typeface="Playfair Display Italics"/>
                <a:sym typeface="Playfair Display Italics"/>
              </a:rPr>
              <a:t>employees</a:t>
            </a:r>
          </a:p>
        </p:txBody>
      </p:sp>
      <p:sp>
        <p:nvSpPr>
          <p:cNvPr name="TextBox 13" id="13"/>
          <p:cNvSpPr txBox="true"/>
          <p:nvPr/>
        </p:nvSpPr>
        <p:spPr>
          <a:xfrm rot="0">
            <a:off x="13533802" y="2249028"/>
            <a:ext cx="3773952" cy="615950"/>
          </a:xfrm>
          <a:prstGeom prst="rect">
            <a:avLst/>
          </a:prstGeom>
        </p:spPr>
        <p:txBody>
          <a:bodyPr anchor="t" rtlCol="false" tIns="0" lIns="0" bIns="0" rIns="0">
            <a:spAutoFit/>
          </a:bodyPr>
          <a:lstStyle/>
          <a:p>
            <a:pPr algn="l">
              <a:lnSpc>
                <a:spcPts val="4900"/>
              </a:lnSpc>
            </a:pPr>
            <a:r>
              <a:rPr lang="en-US" sz="3500" b="true">
                <a:solidFill>
                  <a:srgbClr val="2B2C30"/>
                </a:solidFill>
                <a:latin typeface="Public Sans Bold"/>
                <a:ea typeface="Public Sans Bold"/>
                <a:cs typeface="Public Sans Bold"/>
                <a:sym typeface="Public Sans Bold"/>
              </a:rPr>
              <a:t>7</a:t>
            </a:r>
          </a:p>
        </p:txBody>
      </p:sp>
      <p:sp>
        <p:nvSpPr>
          <p:cNvPr name="TextBox 14" id="14"/>
          <p:cNvSpPr txBox="true"/>
          <p:nvPr/>
        </p:nvSpPr>
        <p:spPr>
          <a:xfrm rot="0">
            <a:off x="1016407" y="3523595"/>
            <a:ext cx="3773952" cy="2656840"/>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 adipiscing elit, sed do eusmod lorem a tempor incididunt ut labore et dolore agna aliqua. Ut enim ad minim anveniam, quis nostrud exercitation ullamco laboris nisi ut aliquip ex ea commodo consequat.</a:t>
            </a:r>
          </a:p>
        </p:txBody>
      </p:sp>
      <p:sp>
        <p:nvSpPr>
          <p:cNvPr name="TextBox 15" id="15"/>
          <p:cNvSpPr txBox="true"/>
          <p:nvPr/>
        </p:nvSpPr>
        <p:spPr>
          <a:xfrm rot="0">
            <a:off x="5176274" y="3523595"/>
            <a:ext cx="3772057"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amet, lorem</a:t>
            </a:r>
            <a:r>
              <a:rPr lang="en-US" sz="1800">
                <a:solidFill>
                  <a:srgbClr val="2B2C30"/>
                </a:solidFill>
                <a:latin typeface="Public Sans"/>
                <a:ea typeface="Public Sans"/>
                <a:cs typeface="Public Sans"/>
                <a:sym typeface="Public Sans"/>
              </a:rPr>
              <a:t> adipiscing elit, sed do smod tempor incididunt ut labore et lorem dolore magna aliqua. Ut enim ad minim veniam, quis nostrud exercitation ullamco laboris nisi ut aliquip ex ea commodo consequat.</a:t>
            </a:r>
          </a:p>
        </p:txBody>
      </p:sp>
      <p:sp>
        <p:nvSpPr>
          <p:cNvPr name="TextBox 16" id="16"/>
          <p:cNvSpPr txBox="true"/>
          <p:nvPr/>
        </p:nvSpPr>
        <p:spPr>
          <a:xfrm rot="0">
            <a:off x="9334247" y="3523595"/>
            <a:ext cx="3772057"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 adipiscing elit, sed do eusmod lorem a tempor incididunt ut labore et dolore agna aliqua. Ut enim ad minim anveniam, quis nostrud exercitation ullamco laboris nisi ut aliquip ex ea commodo consequat.</a:t>
            </a:r>
          </a:p>
        </p:txBody>
      </p:sp>
      <p:sp>
        <p:nvSpPr>
          <p:cNvPr name="TextBox 17" id="17"/>
          <p:cNvSpPr txBox="true"/>
          <p:nvPr/>
        </p:nvSpPr>
        <p:spPr>
          <a:xfrm rot="0">
            <a:off x="13492219" y="3523595"/>
            <a:ext cx="3767081"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adipiscing elit, sed do smod tempor incididunt ut labore et lorem dolore magna aliqua. Ut enim ad minim veniam, quis nostrud exercitation ullamco laboris nisi ut aliquip ex ea commodo consequat.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OUR NUMBERS</a:t>
            </a:r>
          </a:p>
        </p:txBody>
      </p:sp>
      <p:sp>
        <p:nvSpPr>
          <p:cNvPr name="TextBox 5" id="5"/>
          <p:cNvSpPr txBox="true"/>
          <p:nvPr/>
        </p:nvSpPr>
        <p:spPr>
          <a:xfrm rot="0">
            <a:off x="1028700" y="3033253"/>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in operation</a:t>
            </a:r>
          </a:p>
        </p:txBody>
      </p:sp>
      <p:sp>
        <p:nvSpPr>
          <p:cNvPr name="TextBox 6" id="6"/>
          <p:cNvSpPr txBox="true"/>
          <p:nvPr/>
        </p:nvSpPr>
        <p:spPr>
          <a:xfrm rot="0">
            <a:off x="1028700" y="6716634"/>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MAU</a:t>
            </a:r>
          </a:p>
        </p:txBody>
      </p:sp>
      <p:sp>
        <p:nvSpPr>
          <p:cNvPr name="TextBox 7" id="7"/>
          <p:cNvSpPr txBox="true"/>
          <p:nvPr/>
        </p:nvSpPr>
        <p:spPr>
          <a:xfrm rot="0">
            <a:off x="1019164" y="4876531"/>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subscribers</a:t>
            </a:r>
          </a:p>
        </p:txBody>
      </p:sp>
      <p:sp>
        <p:nvSpPr>
          <p:cNvPr name="TextBox 8" id="8"/>
          <p:cNvSpPr txBox="true"/>
          <p:nvPr/>
        </p:nvSpPr>
        <p:spPr>
          <a:xfrm rot="0">
            <a:off x="1019164" y="8559912"/>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DAU</a:t>
            </a:r>
          </a:p>
        </p:txBody>
      </p:sp>
      <p:sp>
        <p:nvSpPr>
          <p:cNvPr name="TextBox 9" id="9"/>
          <p:cNvSpPr txBox="true"/>
          <p:nvPr/>
        </p:nvSpPr>
        <p:spPr>
          <a:xfrm rot="0">
            <a:off x="5188567" y="3033253"/>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raised</a:t>
            </a:r>
          </a:p>
        </p:txBody>
      </p:sp>
      <p:sp>
        <p:nvSpPr>
          <p:cNvPr name="TextBox 10" id="10"/>
          <p:cNvSpPr txBox="true"/>
          <p:nvPr/>
        </p:nvSpPr>
        <p:spPr>
          <a:xfrm rot="0">
            <a:off x="5188567" y="6716634"/>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churn rate</a:t>
            </a:r>
          </a:p>
        </p:txBody>
      </p:sp>
      <p:sp>
        <p:nvSpPr>
          <p:cNvPr name="TextBox 11" id="11"/>
          <p:cNvSpPr txBox="true"/>
          <p:nvPr/>
        </p:nvSpPr>
        <p:spPr>
          <a:xfrm rot="0">
            <a:off x="1016407" y="2249028"/>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1 year</a:t>
            </a:r>
          </a:p>
        </p:txBody>
      </p:sp>
      <p:sp>
        <p:nvSpPr>
          <p:cNvPr name="TextBox 12" id="12"/>
          <p:cNvSpPr txBox="true"/>
          <p:nvPr/>
        </p:nvSpPr>
        <p:spPr>
          <a:xfrm rot="0">
            <a:off x="1016407" y="5932409"/>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54k</a:t>
            </a:r>
          </a:p>
        </p:txBody>
      </p:sp>
      <p:sp>
        <p:nvSpPr>
          <p:cNvPr name="TextBox 13" id="13"/>
          <p:cNvSpPr txBox="true"/>
          <p:nvPr/>
        </p:nvSpPr>
        <p:spPr>
          <a:xfrm rot="0">
            <a:off x="1006871" y="4092306"/>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180k</a:t>
            </a:r>
          </a:p>
        </p:txBody>
      </p:sp>
      <p:sp>
        <p:nvSpPr>
          <p:cNvPr name="TextBox 14" id="14"/>
          <p:cNvSpPr txBox="true"/>
          <p:nvPr/>
        </p:nvSpPr>
        <p:spPr>
          <a:xfrm rot="0">
            <a:off x="1006871" y="7775687"/>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10.8k</a:t>
            </a:r>
          </a:p>
        </p:txBody>
      </p:sp>
      <p:sp>
        <p:nvSpPr>
          <p:cNvPr name="TextBox 15" id="15"/>
          <p:cNvSpPr txBox="true"/>
          <p:nvPr/>
        </p:nvSpPr>
        <p:spPr>
          <a:xfrm rot="0">
            <a:off x="5176274" y="2249028"/>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3 million</a:t>
            </a:r>
          </a:p>
        </p:txBody>
      </p:sp>
      <p:sp>
        <p:nvSpPr>
          <p:cNvPr name="TextBox 16" id="16"/>
          <p:cNvSpPr txBox="true"/>
          <p:nvPr/>
        </p:nvSpPr>
        <p:spPr>
          <a:xfrm rot="0">
            <a:off x="5176274" y="5932409"/>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7%</a:t>
            </a:r>
          </a:p>
        </p:txBody>
      </p:sp>
      <p:sp>
        <p:nvSpPr>
          <p:cNvPr name="TextBox 17" id="17"/>
          <p:cNvSpPr txBox="true"/>
          <p:nvPr/>
        </p:nvSpPr>
        <p:spPr>
          <a:xfrm rot="0">
            <a:off x="5188567" y="4876531"/>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employees</a:t>
            </a:r>
          </a:p>
        </p:txBody>
      </p:sp>
      <p:sp>
        <p:nvSpPr>
          <p:cNvPr name="TextBox 18" id="18"/>
          <p:cNvSpPr txBox="true"/>
          <p:nvPr/>
        </p:nvSpPr>
        <p:spPr>
          <a:xfrm rot="0">
            <a:off x="5188567" y="8559912"/>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NPS</a:t>
            </a:r>
          </a:p>
        </p:txBody>
      </p:sp>
      <p:sp>
        <p:nvSpPr>
          <p:cNvPr name="TextBox 19" id="19"/>
          <p:cNvSpPr txBox="true"/>
          <p:nvPr/>
        </p:nvSpPr>
        <p:spPr>
          <a:xfrm rot="0">
            <a:off x="5176274" y="4092306"/>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8</a:t>
            </a:r>
          </a:p>
        </p:txBody>
      </p:sp>
      <p:sp>
        <p:nvSpPr>
          <p:cNvPr name="TextBox 20" id="20"/>
          <p:cNvSpPr txBox="true"/>
          <p:nvPr/>
        </p:nvSpPr>
        <p:spPr>
          <a:xfrm rot="0">
            <a:off x="5176274" y="7775687"/>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44%</a:t>
            </a:r>
          </a:p>
        </p:txBody>
      </p:sp>
      <p:grpSp>
        <p:nvGrpSpPr>
          <p:cNvPr name="Group 21" id="21"/>
          <p:cNvGrpSpPr/>
          <p:nvPr/>
        </p:nvGrpSpPr>
        <p:grpSpPr>
          <a:xfrm rot="0">
            <a:off x="9722567" y="1028700"/>
            <a:ext cx="7773804" cy="5063759"/>
            <a:chOff x="0" y="0"/>
            <a:chExt cx="2364475" cy="1540189"/>
          </a:xfrm>
        </p:grpSpPr>
        <p:sp>
          <p:nvSpPr>
            <p:cNvPr name="Freeform 22" id="22"/>
            <p:cNvSpPr/>
            <p:nvPr/>
          </p:nvSpPr>
          <p:spPr>
            <a:xfrm flipH="false" flipV="false" rot="0">
              <a:off x="0" y="0"/>
              <a:ext cx="2364475" cy="1540190"/>
            </a:xfrm>
            <a:custGeom>
              <a:avLst/>
              <a:gdLst/>
              <a:ahLst/>
              <a:cxnLst/>
              <a:rect r="r" b="b" t="t" l="l"/>
              <a:pathLst>
                <a:path h="1540190" w="2364475">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sp>
        <p:sp>
          <p:nvSpPr>
            <p:cNvPr name="TextBox 23" id="23"/>
            <p:cNvSpPr txBox="true"/>
            <p:nvPr/>
          </p:nvSpPr>
          <p:spPr>
            <a:xfrm>
              <a:off x="0" y="-28575"/>
              <a:ext cx="2364475" cy="1568764"/>
            </a:xfrm>
            <a:prstGeom prst="rect">
              <a:avLst/>
            </a:prstGeom>
          </p:spPr>
          <p:txBody>
            <a:bodyPr anchor="ctr" rtlCol="false" tIns="68580" lIns="68580" bIns="68580" rIns="68580"/>
            <a:lstStyle/>
            <a:p>
              <a:pPr algn="ctr">
                <a:lnSpc>
                  <a:spcPts val="1889"/>
                </a:lnSpc>
              </a:pPr>
            </a:p>
          </p:txBody>
        </p:sp>
      </p:grpSp>
      <p:grpSp>
        <p:nvGrpSpPr>
          <p:cNvPr name="Group 24" id="24"/>
          <p:cNvGrpSpPr/>
          <p:nvPr/>
        </p:nvGrpSpPr>
        <p:grpSpPr>
          <a:xfrm rot="0">
            <a:off x="10333265" y="1402038"/>
            <a:ext cx="6552408" cy="4317083"/>
            <a:chOff x="0" y="0"/>
            <a:chExt cx="8736544" cy="5756111"/>
          </a:xfrm>
        </p:grpSpPr>
        <p:pic>
          <p:nvPicPr>
            <p:cNvPr name="Picture 25" id="25"/>
            <p:cNvPicPr>
              <a:picLocks noChangeAspect="true"/>
            </p:cNvPicPr>
            <p:nvPr/>
          </p:nvPicPr>
          <p:blipFill>
            <a:blip r:embed="rId4"/>
            <a:srcRect l="0" t="585" r="0" b="585"/>
            <a:stretch>
              <a:fillRect/>
            </a:stretch>
          </p:blipFill>
          <p:spPr>
            <a:xfrm flipH="false" flipV="false">
              <a:off x="0" y="0"/>
              <a:ext cx="8736544" cy="5756111"/>
            </a:xfrm>
            <a:prstGeom prst="rect">
              <a:avLst/>
            </a:prstGeom>
          </p:spPr>
        </p:pic>
      </p:grpSp>
      <p:sp>
        <p:nvSpPr>
          <p:cNvPr name="AutoShape 26" id="26"/>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grpSp>
        <p:nvGrpSpPr>
          <p:cNvPr name="Group 27" id="27"/>
          <p:cNvGrpSpPr/>
          <p:nvPr/>
        </p:nvGrpSpPr>
        <p:grpSpPr>
          <a:xfrm rot="0">
            <a:off x="9122171" y="6531461"/>
            <a:ext cx="3563045" cy="5063759"/>
            <a:chOff x="0" y="0"/>
            <a:chExt cx="1083733" cy="1540189"/>
          </a:xfrm>
        </p:grpSpPr>
        <p:sp>
          <p:nvSpPr>
            <p:cNvPr name="Freeform 28" id="28"/>
            <p:cNvSpPr/>
            <p:nvPr/>
          </p:nvSpPr>
          <p:spPr>
            <a:xfrm flipH="false" flipV="false" rot="0">
              <a:off x="0" y="0"/>
              <a:ext cx="1083733" cy="1540190"/>
            </a:xfrm>
            <a:custGeom>
              <a:avLst/>
              <a:gdLst/>
              <a:ahLst/>
              <a:cxnLst/>
              <a:rect r="r" b="b" t="t" l="l"/>
              <a:pathLst>
                <a:path h="1540190" w="1083733">
                  <a:moveTo>
                    <a:pt x="0" y="0"/>
                  </a:moveTo>
                  <a:lnTo>
                    <a:pt x="1083733" y="0"/>
                  </a:lnTo>
                  <a:lnTo>
                    <a:pt x="1083733" y="1540190"/>
                  </a:lnTo>
                  <a:lnTo>
                    <a:pt x="0" y="1540190"/>
                  </a:lnTo>
                  <a:close/>
                </a:path>
              </a:pathLst>
            </a:custGeom>
            <a:solidFill>
              <a:srgbClr val="000000">
                <a:alpha val="0"/>
              </a:srgbClr>
            </a:solidFill>
            <a:ln w="9525" cap="sq">
              <a:solidFill>
                <a:srgbClr val="2B2C30"/>
              </a:solidFill>
              <a:prstDash val="solid"/>
              <a:miter/>
            </a:ln>
          </p:spPr>
        </p:sp>
        <p:sp>
          <p:nvSpPr>
            <p:cNvPr name="TextBox 29" id="29"/>
            <p:cNvSpPr txBox="true"/>
            <p:nvPr/>
          </p:nvSpPr>
          <p:spPr>
            <a:xfrm>
              <a:off x="0" y="-28575"/>
              <a:ext cx="1083733" cy="1568764"/>
            </a:xfrm>
            <a:prstGeom prst="rect">
              <a:avLst/>
            </a:prstGeom>
          </p:spPr>
          <p:txBody>
            <a:bodyPr anchor="ctr" rtlCol="false" tIns="68580" lIns="68580" bIns="68580" rIns="68580"/>
            <a:lstStyle/>
            <a:p>
              <a:pPr algn="ctr">
                <a:lnSpc>
                  <a:spcPts val="1889"/>
                </a:lnSpc>
              </a:pPr>
            </a:p>
          </p:txBody>
        </p:sp>
      </p:grpSp>
      <p:grpSp>
        <p:nvGrpSpPr>
          <p:cNvPr name="Group 30" id="30"/>
          <p:cNvGrpSpPr/>
          <p:nvPr/>
        </p:nvGrpSpPr>
        <p:grpSpPr>
          <a:xfrm rot="0">
            <a:off x="9238771" y="6904799"/>
            <a:ext cx="3329845" cy="4317083"/>
            <a:chOff x="0" y="0"/>
            <a:chExt cx="4439793" cy="5756111"/>
          </a:xfrm>
        </p:grpSpPr>
        <p:pic>
          <p:nvPicPr>
            <p:cNvPr name="Picture 31" id="31"/>
            <p:cNvPicPr>
              <a:picLocks noChangeAspect="true"/>
            </p:cNvPicPr>
            <p:nvPr/>
          </p:nvPicPr>
          <p:blipFill>
            <a:blip r:embed="rId5"/>
            <a:srcRect l="14910" t="18095" r="0" b="8405"/>
            <a:stretch>
              <a:fillRect/>
            </a:stretch>
          </p:blipFill>
          <p:spPr>
            <a:xfrm flipH="false" flipV="false">
              <a:off x="0" y="0"/>
              <a:ext cx="4439793" cy="5756111"/>
            </a:xfrm>
            <a:prstGeom prst="rect">
              <a:avLst/>
            </a:prstGeom>
          </p:spPr>
        </p:pic>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OUR NUMBERS</a:t>
            </a:r>
          </a:p>
        </p:txBody>
      </p:sp>
      <p:sp>
        <p:nvSpPr>
          <p:cNvPr name="AutoShape 5" id="5"/>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pic>
        <p:nvPicPr>
          <p:cNvPr name="Picture 6" id="6"/>
          <p:cNvPicPr>
            <a:picLocks noChangeAspect="true"/>
          </p:cNvPicPr>
          <p:nvPr/>
        </p:nvPicPr>
        <p:blipFill>
          <a:blip r:embed="rId4"/>
          <a:stretch>
            <a:fillRect/>
          </a:stretch>
        </p:blipFill>
        <p:spPr>
          <a:xfrm rot="0">
            <a:off x="8930828" y="271566"/>
            <a:ext cx="9085606" cy="8343779"/>
          </a:xfrm>
          <a:prstGeom prst="rect">
            <a:avLst/>
          </a:prstGeom>
        </p:spPr>
      </p:pic>
      <p:sp>
        <p:nvSpPr>
          <p:cNvPr name="TextBox 7" id="7"/>
          <p:cNvSpPr txBox="true"/>
          <p:nvPr/>
        </p:nvSpPr>
        <p:spPr>
          <a:xfrm rot="0">
            <a:off x="1006871" y="2177925"/>
            <a:ext cx="8115300" cy="5521950"/>
          </a:xfrm>
          <a:prstGeom prst="rect">
            <a:avLst/>
          </a:prstGeom>
        </p:spPr>
        <p:txBody>
          <a:bodyPr anchor="t" rtlCol="false" tIns="0" lIns="0" bIns="0" rIns="0">
            <a:spAutoFit/>
          </a:bodyPr>
          <a:lstStyle/>
          <a:p>
            <a:pPr algn="l">
              <a:lnSpc>
                <a:spcPts val="4888"/>
              </a:lnSpc>
            </a:pPr>
            <a:r>
              <a:rPr lang="en-US" sz="3760" spc="18">
                <a:solidFill>
                  <a:srgbClr val="2B2C30"/>
                </a:solidFill>
                <a:latin typeface="Playfair Display"/>
                <a:ea typeface="Playfair Display"/>
                <a:cs typeface="Playfair Display"/>
                <a:sym typeface="Playfair Display"/>
              </a:rPr>
              <a:t>Our revenue projections over the next two years are very promising, with expected revenue tripling from year one to year two. </a:t>
            </a:r>
          </a:p>
          <a:p>
            <a:pPr algn="l">
              <a:lnSpc>
                <a:spcPts val="4888"/>
              </a:lnSpc>
            </a:pPr>
          </a:p>
          <a:p>
            <a:pPr algn="l">
              <a:lnSpc>
                <a:spcPts val="4888"/>
              </a:lnSpc>
            </a:pPr>
            <a:r>
              <a:rPr lang="en-US" sz="3760" spc="18">
                <a:solidFill>
                  <a:srgbClr val="2B2C30"/>
                </a:solidFill>
                <a:latin typeface="Playfair Display"/>
                <a:ea typeface="Playfair Display"/>
                <a:cs typeface="Playfair Display"/>
                <a:sym typeface="Playfair Display"/>
              </a:rPr>
              <a:t>This growth is a testament to the strength of our product and the dedication of our team to driving success.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PATH TO INTEGRATION</a:t>
            </a:r>
          </a:p>
        </p:txBody>
      </p:sp>
      <p:sp>
        <p:nvSpPr>
          <p:cNvPr name="AutoShape 5" id="5"/>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sp>
        <p:nvSpPr>
          <p:cNvPr name="TextBox 6" id="6"/>
          <p:cNvSpPr txBox="true"/>
          <p:nvPr/>
        </p:nvSpPr>
        <p:spPr>
          <a:xfrm rot="0">
            <a:off x="7620000" y="4149648"/>
            <a:ext cx="3086100" cy="214693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ea typeface="Public Sans"/>
                <a:cs typeface="Public Sans"/>
                <a:sym typeface="Public Sans"/>
              </a:rPr>
              <a:t>Lorem ipsum dolor sit amet, consectetur adipiscing elit. Vivamus pellentesque, urna at ullamcorper commodo, nulla nisi ultrices eros, non bibendum tellus.</a:t>
            </a:r>
          </a:p>
        </p:txBody>
      </p:sp>
      <p:sp>
        <p:nvSpPr>
          <p:cNvPr name="TextBox 7" id="7"/>
          <p:cNvSpPr txBox="true"/>
          <p:nvPr/>
        </p:nvSpPr>
        <p:spPr>
          <a:xfrm rot="0">
            <a:off x="7620000" y="3216198"/>
            <a:ext cx="2785647" cy="428625"/>
          </a:xfrm>
          <a:prstGeom prst="rect">
            <a:avLst/>
          </a:prstGeom>
        </p:spPr>
        <p:txBody>
          <a:bodyPr anchor="t" rtlCol="false" tIns="0" lIns="0" bIns="0" rIns="0">
            <a:spAutoFit/>
          </a:bodyPr>
          <a:lstStyle/>
          <a:p>
            <a:pPr algn="l">
              <a:lnSpc>
                <a:spcPts val="3480"/>
              </a:lnSpc>
            </a:pPr>
            <a:r>
              <a:rPr lang="en-US" sz="2900" i="true">
                <a:solidFill>
                  <a:srgbClr val="2B2C30"/>
                </a:solidFill>
                <a:latin typeface="Playfair Display Italics"/>
                <a:ea typeface="Playfair Display Italics"/>
                <a:cs typeface="Playfair Display Italics"/>
                <a:sym typeface="Playfair Display Italics"/>
              </a:rPr>
              <a:t>Launch</a:t>
            </a:r>
          </a:p>
        </p:txBody>
      </p:sp>
      <p:sp>
        <p:nvSpPr>
          <p:cNvPr name="TextBox 8" id="8"/>
          <p:cNvSpPr txBox="true"/>
          <p:nvPr/>
        </p:nvSpPr>
        <p:spPr>
          <a:xfrm rot="0">
            <a:off x="7620000" y="3635298"/>
            <a:ext cx="2785647" cy="428625"/>
          </a:xfrm>
          <a:prstGeom prst="rect">
            <a:avLst/>
          </a:prstGeom>
        </p:spPr>
        <p:txBody>
          <a:bodyPr anchor="t" rtlCol="false" tIns="0" lIns="0" bIns="0" rIns="0">
            <a:spAutoFit/>
          </a:bodyPr>
          <a:lstStyle/>
          <a:p>
            <a:pPr algn="l">
              <a:lnSpc>
                <a:spcPts val="3359"/>
              </a:lnSpc>
            </a:pPr>
            <a:r>
              <a:rPr lang="en-US" sz="2799" b="true">
                <a:solidFill>
                  <a:srgbClr val="2B2C30"/>
                </a:solidFill>
                <a:latin typeface="Public Sans Bold"/>
                <a:ea typeface="Public Sans Bold"/>
                <a:cs typeface="Public Sans Bold"/>
                <a:sym typeface="Public Sans Bold"/>
              </a:rPr>
              <a:t>Q3</a:t>
            </a:r>
          </a:p>
        </p:txBody>
      </p:sp>
      <p:sp>
        <p:nvSpPr>
          <p:cNvPr name="TextBox 9" id="9"/>
          <p:cNvSpPr txBox="true"/>
          <p:nvPr/>
        </p:nvSpPr>
        <p:spPr>
          <a:xfrm rot="0">
            <a:off x="1006871" y="4149648"/>
            <a:ext cx="3086100" cy="287083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ea typeface="Public Sans"/>
                <a:cs typeface="Public Sans"/>
                <a:sym typeface="Public Sans"/>
              </a:rPr>
              <a:t>Lorem ipsum dolor sit amet, adipiscing elit, so eiusmod tempor incididunt ut labore et dolore magna aliqua. Ut enim ad minim veniam, quis nostrud exercitation ullamco laboris nisi ut aliquip ex ea commodo consequat.</a:t>
            </a:r>
          </a:p>
        </p:txBody>
      </p:sp>
      <p:sp>
        <p:nvSpPr>
          <p:cNvPr name="TextBox 10" id="10"/>
          <p:cNvSpPr txBox="true"/>
          <p:nvPr/>
        </p:nvSpPr>
        <p:spPr>
          <a:xfrm rot="0">
            <a:off x="1066800" y="3216198"/>
            <a:ext cx="2785647" cy="428625"/>
          </a:xfrm>
          <a:prstGeom prst="rect">
            <a:avLst/>
          </a:prstGeom>
        </p:spPr>
        <p:txBody>
          <a:bodyPr anchor="t" rtlCol="false" tIns="0" lIns="0" bIns="0" rIns="0">
            <a:spAutoFit/>
          </a:bodyPr>
          <a:lstStyle/>
          <a:p>
            <a:pPr algn="l">
              <a:lnSpc>
                <a:spcPts val="3480"/>
              </a:lnSpc>
            </a:pPr>
            <a:r>
              <a:rPr lang="en-US" sz="2900" i="true">
                <a:solidFill>
                  <a:srgbClr val="2B2C30"/>
                </a:solidFill>
                <a:latin typeface="Playfair Display Italics"/>
                <a:ea typeface="Playfair Display Italics"/>
                <a:cs typeface="Playfair Display Italics"/>
                <a:sym typeface="Playfair Display Italics"/>
              </a:rPr>
              <a:t>Adapt</a:t>
            </a:r>
          </a:p>
        </p:txBody>
      </p:sp>
      <p:sp>
        <p:nvSpPr>
          <p:cNvPr name="TextBox 11" id="11"/>
          <p:cNvSpPr txBox="true"/>
          <p:nvPr/>
        </p:nvSpPr>
        <p:spPr>
          <a:xfrm rot="0">
            <a:off x="1066800" y="3635298"/>
            <a:ext cx="2785647" cy="428625"/>
          </a:xfrm>
          <a:prstGeom prst="rect">
            <a:avLst/>
          </a:prstGeom>
        </p:spPr>
        <p:txBody>
          <a:bodyPr anchor="t" rtlCol="false" tIns="0" lIns="0" bIns="0" rIns="0">
            <a:spAutoFit/>
          </a:bodyPr>
          <a:lstStyle/>
          <a:p>
            <a:pPr algn="l">
              <a:lnSpc>
                <a:spcPts val="3359"/>
              </a:lnSpc>
            </a:pPr>
            <a:r>
              <a:rPr lang="en-US" sz="2799" b="true">
                <a:solidFill>
                  <a:srgbClr val="2B2C30"/>
                </a:solidFill>
                <a:latin typeface="Public Sans Bold"/>
                <a:ea typeface="Public Sans Bold"/>
                <a:cs typeface="Public Sans Bold"/>
                <a:sym typeface="Public Sans Bold"/>
              </a:rPr>
              <a:t>Q1</a:t>
            </a:r>
          </a:p>
        </p:txBody>
      </p:sp>
      <p:sp>
        <p:nvSpPr>
          <p:cNvPr name="TextBox 12" id="12"/>
          <p:cNvSpPr txBox="true"/>
          <p:nvPr/>
        </p:nvSpPr>
        <p:spPr>
          <a:xfrm rot="0">
            <a:off x="4343400" y="4149648"/>
            <a:ext cx="3086100" cy="214693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ea typeface="Public Sans"/>
                <a:cs typeface="Public Sans"/>
                <a:sym typeface="Public Sans"/>
              </a:rPr>
              <a:t>Lorem ipsum dolor sit amet, consectetur adipiscing elit. Vivamus pellentesque, urna at ullamcorper commodo, nulla nisi ultrices eros, non bibendum tellus.</a:t>
            </a:r>
          </a:p>
        </p:txBody>
      </p:sp>
      <p:sp>
        <p:nvSpPr>
          <p:cNvPr name="TextBox 13" id="13"/>
          <p:cNvSpPr txBox="true"/>
          <p:nvPr/>
        </p:nvSpPr>
        <p:spPr>
          <a:xfrm rot="0">
            <a:off x="4343400" y="3216198"/>
            <a:ext cx="2785647" cy="428625"/>
          </a:xfrm>
          <a:prstGeom prst="rect">
            <a:avLst/>
          </a:prstGeom>
        </p:spPr>
        <p:txBody>
          <a:bodyPr anchor="t" rtlCol="false" tIns="0" lIns="0" bIns="0" rIns="0">
            <a:spAutoFit/>
          </a:bodyPr>
          <a:lstStyle/>
          <a:p>
            <a:pPr algn="l">
              <a:lnSpc>
                <a:spcPts val="3480"/>
              </a:lnSpc>
            </a:pPr>
            <a:r>
              <a:rPr lang="en-US" sz="2900" i="true">
                <a:solidFill>
                  <a:srgbClr val="2B2C30"/>
                </a:solidFill>
                <a:latin typeface="Playfair Display Italics"/>
                <a:ea typeface="Playfair Display Italics"/>
                <a:cs typeface="Playfair Display Italics"/>
                <a:sym typeface="Playfair Display Italics"/>
              </a:rPr>
              <a:t>Evaluate</a:t>
            </a:r>
          </a:p>
        </p:txBody>
      </p:sp>
      <p:sp>
        <p:nvSpPr>
          <p:cNvPr name="TextBox 14" id="14"/>
          <p:cNvSpPr txBox="true"/>
          <p:nvPr/>
        </p:nvSpPr>
        <p:spPr>
          <a:xfrm rot="0">
            <a:off x="4343400" y="3635298"/>
            <a:ext cx="2785647" cy="428625"/>
          </a:xfrm>
          <a:prstGeom prst="rect">
            <a:avLst/>
          </a:prstGeom>
        </p:spPr>
        <p:txBody>
          <a:bodyPr anchor="t" rtlCol="false" tIns="0" lIns="0" bIns="0" rIns="0">
            <a:spAutoFit/>
          </a:bodyPr>
          <a:lstStyle/>
          <a:p>
            <a:pPr algn="l">
              <a:lnSpc>
                <a:spcPts val="3359"/>
              </a:lnSpc>
            </a:pPr>
            <a:r>
              <a:rPr lang="en-US" sz="2799" b="true">
                <a:solidFill>
                  <a:srgbClr val="2B2C30"/>
                </a:solidFill>
                <a:latin typeface="Public Sans Bold"/>
                <a:ea typeface="Public Sans Bold"/>
                <a:cs typeface="Public Sans Bold"/>
                <a:sym typeface="Public Sans Bold"/>
              </a:rPr>
              <a:t>Q2</a:t>
            </a:r>
          </a:p>
        </p:txBody>
      </p:sp>
      <p:sp>
        <p:nvSpPr>
          <p:cNvPr name="TextBox 15" id="15"/>
          <p:cNvSpPr txBox="true"/>
          <p:nvPr/>
        </p:nvSpPr>
        <p:spPr>
          <a:xfrm rot="0">
            <a:off x="10896600" y="4149648"/>
            <a:ext cx="3086100" cy="323278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ea typeface="Public Sans"/>
                <a:cs typeface="Public Sans"/>
                <a:sym typeface="Public Sans"/>
              </a:rPr>
              <a:t>Lorem ipsum dolor sit amet, adipiscing elit, sed do eiusmod tempor incididunt ut labore et dolore magna aliqua. Ut enim ad minim veniam, quis nostrud exercitation ullamco laboris nisi ut aliquip ex ea commodo consequat.</a:t>
            </a:r>
          </a:p>
        </p:txBody>
      </p:sp>
      <p:sp>
        <p:nvSpPr>
          <p:cNvPr name="TextBox 16" id="16"/>
          <p:cNvSpPr txBox="true"/>
          <p:nvPr/>
        </p:nvSpPr>
        <p:spPr>
          <a:xfrm rot="0">
            <a:off x="10896600" y="3216198"/>
            <a:ext cx="2785647" cy="428625"/>
          </a:xfrm>
          <a:prstGeom prst="rect">
            <a:avLst/>
          </a:prstGeom>
        </p:spPr>
        <p:txBody>
          <a:bodyPr anchor="t" rtlCol="false" tIns="0" lIns="0" bIns="0" rIns="0">
            <a:spAutoFit/>
          </a:bodyPr>
          <a:lstStyle/>
          <a:p>
            <a:pPr algn="l">
              <a:lnSpc>
                <a:spcPts val="3480"/>
              </a:lnSpc>
            </a:pPr>
            <a:r>
              <a:rPr lang="en-US" sz="2900" i="true">
                <a:solidFill>
                  <a:srgbClr val="2B2C30"/>
                </a:solidFill>
                <a:latin typeface="Playfair Display Italics"/>
                <a:ea typeface="Playfair Display Italics"/>
                <a:cs typeface="Playfair Display Italics"/>
                <a:sym typeface="Playfair Display Italics"/>
              </a:rPr>
              <a:t>Monitor</a:t>
            </a:r>
          </a:p>
        </p:txBody>
      </p:sp>
      <p:sp>
        <p:nvSpPr>
          <p:cNvPr name="TextBox 17" id="17"/>
          <p:cNvSpPr txBox="true"/>
          <p:nvPr/>
        </p:nvSpPr>
        <p:spPr>
          <a:xfrm rot="0">
            <a:off x="10896600" y="3635298"/>
            <a:ext cx="2785647" cy="428625"/>
          </a:xfrm>
          <a:prstGeom prst="rect">
            <a:avLst/>
          </a:prstGeom>
        </p:spPr>
        <p:txBody>
          <a:bodyPr anchor="t" rtlCol="false" tIns="0" lIns="0" bIns="0" rIns="0">
            <a:spAutoFit/>
          </a:bodyPr>
          <a:lstStyle/>
          <a:p>
            <a:pPr algn="l">
              <a:lnSpc>
                <a:spcPts val="3359"/>
              </a:lnSpc>
            </a:pPr>
            <a:r>
              <a:rPr lang="en-US" sz="2799" b="true">
                <a:solidFill>
                  <a:srgbClr val="2B2C30"/>
                </a:solidFill>
                <a:latin typeface="Public Sans Bold"/>
                <a:ea typeface="Public Sans Bold"/>
                <a:cs typeface="Public Sans Bold"/>
                <a:sym typeface="Public Sans Bold"/>
              </a:rPr>
              <a:t>Q4</a:t>
            </a:r>
          </a:p>
        </p:txBody>
      </p:sp>
      <p:sp>
        <p:nvSpPr>
          <p:cNvPr name="TextBox 18" id="18"/>
          <p:cNvSpPr txBox="true"/>
          <p:nvPr/>
        </p:nvSpPr>
        <p:spPr>
          <a:xfrm rot="0">
            <a:off x="14173200" y="4149648"/>
            <a:ext cx="3086100" cy="214693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ea typeface="Public Sans"/>
                <a:cs typeface="Public Sans"/>
                <a:sym typeface="Public Sans"/>
              </a:rPr>
              <a:t>Lorem ipsum dolor sit amet, consectetur adipiscing elit. Vivamus pellentesque, urna at ullamcorper commodo, nulla nisi ultrices eros, non bibendum tellus.</a:t>
            </a:r>
          </a:p>
        </p:txBody>
      </p:sp>
      <p:sp>
        <p:nvSpPr>
          <p:cNvPr name="TextBox 19" id="19"/>
          <p:cNvSpPr txBox="true"/>
          <p:nvPr/>
        </p:nvSpPr>
        <p:spPr>
          <a:xfrm rot="0">
            <a:off x="14173200" y="3216198"/>
            <a:ext cx="2785647" cy="428625"/>
          </a:xfrm>
          <a:prstGeom prst="rect">
            <a:avLst/>
          </a:prstGeom>
        </p:spPr>
        <p:txBody>
          <a:bodyPr anchor="t" rtlCol="false" tIns="0" lIns="0" bIns="0" rIns="0">
            <a:spAutoFit/>
          </a:bodyPr>
          <a:lstStyle/>
          <a:p>
            <a:pPr algn="l">
              <a:lnSpc>
                <a:spcPts val="3480"/>
              </a:lnSpc>
            </a:pPr>
            <a:r>
              <a:rPr lang="en-US" sz="2900" i="true">
                <a:solidFill>
                  <a:srgbClr val="2B2C30"/>
                </a:solidFill>
                <a:latin typeface="Playfair Display Italics"/>
                <a:ea typeface="Playfair Display Italics"/>
                <a:cs typeface="Playfair Display Italics"/>
                <a:sym typeface="Playfair Display Italics"/>
              </a:rPr>
              <a:t>Iterate</a:t>
            </a:r>
          </a:p>
        </p:txBody>
      </p:sp>
      <p:sp>
        <p:nvSpPr>
          <p:cNvPr name="TextBox 20" id="20"/>
          <p:cNvSpPr txBox="true"/>
          <p:nvPr/>
        </p:nvSpPr>
        <p:spPr>
          <a:xfrm rot="0">
            <a:off x="14173200" y="3635298"/>
            <a:ext cx="2785647" cy="428625"/>
          </a:xfrm>
          <a:prstGeom prst="rect">
            <a:avLst/>
          </a:prstGeom>
        </p:spPr>
        <p:txBody>
          <a:bodyPr anchor="t" rtlCol="false" tIns="0" lIns="0" bIns="0" rIns="0">
            <a:spAutoFit/>
          </a:bodyPr>
          <a:lstStyle/>
          <a:p>
            <a:pPr algn="l">
              <a:lnSpc>
                <a:spcPts val="3359"/>
              </a:lnSpc>
            </a:pPr>
            <a:r>
              <a:rPr lang="en-US" sz="2799" b="true">
                <a:solidFill>
                  <a:srgbClr val="2B2C30"/>
                </a:solidFill>
                <a:latin typeface="Public Sans Bold"/>
                <a:ea typeface="Public Sans Bold"/>
                <a:cs typeface="Public Sans Bold"/>
                <a:sym typeface="Public Sans Bold"/>
              </a:rPr>
              <a:t>Q1</a:t>
            </a:r>
          </a:p>
        </p:txBody>
      </p:sp>
      <p:grpSp>
        <p:nvGrpSpPr>
          <p:cNvPr name="Group 21" id="21"/>
          <p:cNvGrpSpPr/>
          <p:nvPr/>
        </p:nvGrpSpPr>
        <p:grpSpPr>
          <a:xfrm rot="0">
            <a:off x="4343400" y="2756663"/>
            <a:ext cx="138677" cy="13867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23" id="23"/>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24" id="24"/>
          <p:cNvGrpSpPr/>
          <p:nvPr/>
        </p:nvGrpSpPr>
        <p:grpSpPr>
          <a:xfrm rot="0">
            <a:off x="1028700" y="2756663"/>
            <a:ext cx="138677" cy="13867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26" id="26"/>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27" id="27"/>
          <p:cNvGrpSpPr/>
          <p:nvPr/>
        </p:nvGrpSpPr>
        <p:grpSpPr>
          <a:xfrm rot="0">
            <a:off x="7620000" y="2756663"/>
            <a:ext cx="138677" cy="1386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29" id="29"/>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30" id="30"/>
          <p:cNvGrpSpPr/>
          <p:nvPr/>
        </p:nvGrpSpPr>
        <p:grpSpPr>
          <a:xfrm rot="0">
            <a:off x="10896600" y="2756663"/>
            <a:ext cx="138677" cy="13867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32" id="32"/>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33" id="33"/>
          <p:cNvGrpSpPr/>
          <p:nvPr/>
        </p:nvGrpSpPr>
        <p:grpSpPr>
          <a:xfrm rot="0">
            <a:off x="14173200" y="2756663"/>
            <a:ext cx="138677" cy="13867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35" id="35"/>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sp>
        <p:nvSpPr>
          <p:cNvPr name="AutoShape 36" id="36"/>
          <p:cNvSpPr/>
          <p:nvPr/>
        </p:nvSpPr>
        <p:spPr>
          <a:xfrm>
            <a:off x="1127760" y="2821239"/>
            <a:ext cx="17396401" cy="0"/>
          </a:xfrm>
          <a:prstGeom prst="line">
            <a:avLst/>
          </a:prstGeom>
          <a:ln cap="flat" w="9525">
            <a:solidFill>
              <a:srgbClr val="2B2C30"/>
            </a:solidFill>
            <a:prstDash val="solid"/>
            <a:headEnd type="none" len="sm" w="sm"/>
            <a:tailEnd type="none" len="sm" w="sm"/>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16407" y="3111146"/>
            <a:ext cx="13208550" cy="1961510"/>
          </a:xfrm>
          <a:prstGeom prst="rect">
            <a:avLst/>
          </a:prstGeom>
        </p:spPr>
        <p:txBody>
          <a:bodyPr anchor="t" rtlCol="false" tIns="0" lIns="0" bIns="0" rIns="0">
            <a:spAutoFit/>
          </a:bodyPr>
          <a:lstStyle/>
          <a:p>
            <a:pPr algn="l">
              <a:lnSpc>
                <a:spcPts val="7865"/>
              </a:lnSpc>
            </a:pPr>
            <a:r>
              <a:rPr lang="en-US" sz="6050" spc="30">
                <a:solidFill>
                  <a:srgbClr val="2B2C30"/>
                </a:solidFill>
                <a:latin typeface="Playfair Display"/>
                <a:ea typeface="Playfair Display"/>
                <a:cs typeface="Playfair Display"/>
                <a:sym typeface="Playfair Display"/>
              </a:rPr>
              <a:t>Join us in revolutionising access to ideas and emerging technologies.</a:t>
            </a:r>
          </a:p>
        </p:txBody>
      </p:sp>
      <p:sp>
        <p:nvSpPr>
          <p:cNvPr name="Freeform 3" id="3"/>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06882" y="4728792"/>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NEW BUSINESS OPPORTUNITY</a:t>
            </a:r>
          </a:p>
        </p:txBody>
      </p:sp>
      <p:sp>
        <p:nvSpPr>
          <p:cNvPr name="TextBox 5" id="5"/>
          <p:cNvSpPr txBox="true"/>
          <p:nvPr/>
        </p:nvSpPr>
        <p:spPr>
          <a:xfrm rot="0">
            <a:off x="850974" y="2332416"/>
            <a:ext cx="16408332" cy="2084083"/>
          </a:xfrm>
          <a:prstGeom prst="rect">
            <a:avLst/>
          </a:prstGeom>
        </p:spPr>
        <p:txBody>
          <a:bodyPr anchor="t" rtlCol="false" tIns="0" lIns="0" bIns="0" rIns="0">
            <a:spAutoFit/>
          </a:bodyPr>
          <a:lstStyle/>
          <a:p>
            <a:pPr algn="l">
              <a:lnSpc>
                <a:spcPts val="15250"/>
              </a:lnSpc>
            </a:pPr>
            <a:r>
              <a:rPr lang="en-US" sz="16758" spc="83">
                <a:solidFill>
                  <a:srgbClr val="2B2C30"/>
                </a:solidFill>
                <a:latin typeface="Playfair Display"/>
                <a:ea typeface="Playfair Display"/>
                <a:cs typeface="Playfair Display"/>
                <a:sym typeface="Playfair Display"/>
              </a:rPr>
              <a:t>Thank you!</a:t>
            </a:r>
          </a:p>
        </p:txBody>
      </p:sp>
      <p:sp>
        <p:nvSpPr>
          <p:cNvPr name="TextBox 6" id="6"/>
          <p:cNvSpPr txBox="true"/>
          <p:nvPr/>
        </p:nvSpPr>
        <p:spPr>
          <a:xfrm rot="0">
            <a:off x="1016407" y="8041005"/>
            <a:ext cx="7862435" cy="1303020"/>
          </a:xfrm>
          <a:prstGeom prst="rect">
            <a:avLst/>
          </a:prstGeom>
        </p:spPr>
        <p:txBody>
          <a:bodyPr anchor="t" rtlCol="false" tIns="0" lIns="0" bIns="0" rIns="0">
            <a:spAutoFit/>
          </a:bodyPr>
          <a:lstStyle/>
          <a:p>
            <a:pPr algn="l">
              <a:lnSpc>
                <a:spcPts val="3450"/>
              </a:lnSpc>
            </a:pPr>
            <a:r>
              <a:rPr lang="en-US" sz="2300">
                <a:solidFill>
                  <a:srgbClr val="2B2C30"/>
                </a:solidFill>
                <a:latin typeface="Public Sans"/>
                <a:ea typeface="Public Sans"/>
                <a:cs typeface="Public Sans"/>
                <a:sym typeface="Public Sans"/>
              </a:rPr>
              <a:t>Henrietta Mitchell, Founder &amp; CEO</a:t>
            </a:r>
            <a:r>
              <a:rPr lang="en-US" sz="2300">
                <a:solidFill>
                  <a:srgbClr val="2B2C30"/>
                </a:solidFill>
                <a:latin typeface="Public Sans"/>
                <a:ea typeface="Public Sans"/>
                <a:cs typeface="Public Sans"/>
                <a:sym typeface="Public Sans"/>
              </a:rPr>
              <a:t> </a:t>
            </a:r>
          </a:p>
          <a:p>
            <a:pPr algn="l">
              <a:lnSpc>
                <a:spcPts val="3450"/>
              </a:lnSpc>
            </a:pPr>
            <a:r>
              <a:rPr lang="en-US" sz="2300">
                <a:solidFill>
                  <a:srgbClr val="2B2C30"/>
                </a:solidFill>
                <a:latin typeface="Public Sans"/>
                <a:ea typeface="Public Sans"/>
                <a:cs typeface="Public Sans"/>
                <a:sym typeface="Public Sans"/>
              </a:rPr>
              <a:t>Matt Zhang</a:t>
            </a:r>
            <a:r>
              <a:rPr lang="en-US" sz="2300">
                <a:solidFill>
                  <a:srgbClr val="2B2C30"/>
                </a:solidFill>
                <a:latin typeface="Public Sans"/>
                <a:ea typeface="Public Sans"/>
                <a:cs typeface="Public Sans"/>
                <a:sym typeface="Public Sans"/>
              </a:rPr>
              <a:t>, Founder &amp; CTO</a:t>
            </a:r>
          </a:p>
          <a:p>
            <a:pPr algn="l">
              <a:lnSpc>
                <a:spcPts val="3450"/>
              </a:lnSpc>
            </a:pPr>
            <a:r>
              <a:rPr lang="en-US" sz="2300">
                <a:solidFill>
                  <a:srgbClr val="2B2C30"/>
                </a:solidFill>
                <a:latin typeface="Public Sans"/>
                <a:ea typeface="Public Sans"/>
                <a:cs typeface="Public Sans"/>
                <a:sym typeface="Public Sans"/>
              </a:rPr>
              <a:t>13</a:t>
            </a:r>
            <a:r>
              <a:rPr lang="en-US" sz="2300">
                <a:solidFill>
                  <a:srgbClr val="2B2C30"/>
                </a:solidFill>
                <a:latin typeface="Public Sans"/>
                <a:ea typeface="Public Sans"/>
                <a:cs typeface="Public Sans"/>
                <a:sym typeface="Public Sans"/>
              </a:rPr>
              <a:t> September, 2023</a:t>
            </a:r>
          </a:p>
        </p:txBody>
      </p:sp>
      <p:sp>
        <p:nvSpPr>
          <p:cNvPr name="TextBox 7" id="7"/>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16407" y="2615846"/>
            <a:ext cx="9509685" cy="2952110"/>
          </a:xfrm>
          <a:prstGeom prst="rect">
            <a:avLst/>
          </a:prstGeom>
        </p:spPr>
        <p:txBody>
          <a:bodyPr anchor="t" rtlCol="false" tIns="0" lIns="0" bIns="0" rIns="0">
            <a:spAutoFit/>
          </a:bodyPr>
          <a:lstStyle/>
          <a:p>
            <a:pPr algn="l">
              <a:lnSpc>
                <a:spcPts val="7865"/>
              </a:lnSpc>
            </a:pPr>
            <a:r>
              <a:rPr lang="en-US" sz="6050" spc="30">
                <a:solidFill>
                  <a:srgbClr val="2B2C30"/>
                </a:solidFill>
                <a:latin typeface="Playfair Display"/>
                <a:ea typeface="Playfair Display"/>
                <a:cs typeface="Playfair Display"/>
                <a:sym typeface="Playfair Display"/>
              </a:rPr>
              <a:t>Together, we can bridge the gap in technology access and opportunity.</a:t>
            </a:r>
          </a:p>
        </p:txBody>
      </p:sp>
      <p:sp>
        <p:nvSpPr>
          <p:cNvPr name="Freeform 3" id="3"/>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AGENDA</a:t>
            </a:r>
          </a:p>
        </p:txBody>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028689" y="2122290"/>
            <a:ext cx="7877184" cy="5210048"/>
          </a:xfrm>
          <a:prstGeom prst="rect">
            <a:avLst/>
          </a:prstGeom>
        </p:spPr>
        <p:txBody>
          <a:bodyPr anchor="t" rtlCol="false" tIns="0" lIns="0" bIns="0" rIns="0">
            <a:spAutoFit/>
          </a:bodyPr>
          <a:lstStyle/>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Our Mission</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The Team</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New Products and Services</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Competitive Analysis </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Competitors</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Size of Market</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Our Numbers</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Path to Integration</a:t>
            </a:r>
          </a:p>
        </p:txBody>
      </p:sp>
      <p:sp>
        <p:nvSpPr>
          <p:cNvPr name="Freeform 5" id="5"/>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16407" y="2152970"/>
            <a:ext cx="16242893" cy="5923910"/>
          </a:xfrm>
          <a:prstGeom prst="rect">
            <a:avLst/>
          </a:prstGeom>
        </p:spPr>
        <p:txBody>
          <a:bodyPr anchor="t" rtlCol="false" tIns="0" lIns="0" bIns="0" rIns="0">
            <a:spAutoFit/>
          </a:bodyPr>
          <a:lstStyle/>
          <a:p>
            <a:pPr algn="l">
              <a:lnSpc>
                <a:spcPts val="7865"/>
              </a:lnSpc>
            </a:pPr>
            <a:r>
              <a:rPr lang="en-US" sz="6050" spc="30">
                <a:solidFill>
                  <a:srgbClr val="2B2C30"/>
                </a:solidFill>
                <a:latin typeface="Playfair Display"/>
                <a:ea typeface="Playfair Display"/>
                <a:cs typeface="Playfair Display"/>
                <a:sym typeface="Playfair Display"/>
              </a:rPr>
              <a:t>To revolutionise access to ideas and technology, enabling all individuals to realise their full creative potential. Through collaboration, innovation, and a commitment to inclusivity, we strive to create a more equitable and inspiring world.</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OUR MISSION</a:t>
            </a:r>
          </a:p>
        </p:txBody>
      </p:sp>
      <p:sp>
        <p:nvSpPr>
          <p:cNvPr name="AutoShape 6" id="6"/>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MEET THE TEAM</a:t>
            </a:r>
          </a:p>
        </p:txBody>
      </p:sp>
      <p:grpSp>
        <p:nvGrpSpPr>
          <p:cNvPr name="Group 6" id="6"/>
          <p:cNvGrpSpPr/>
          <p:nvPr/>
        </p:nvGrpSpPr>
        <p:grpSpPr>
          <a:xfrm rot="0">
            <a:off x="1006871" y="2313158"/>
            <a:ext cx="3783488" cy="2269305"/>
            <a:chOff x="0" y="0"/>
            <a:chExt cx="5044650" cy="3025740"/>
          </a:xfrm>
        </p:grpSpPr>
        <p:pic>
          <p:nvPicPr>
            <p:cNvPr name="Picture 7" id="7"/>
            <p:cNvPicPr>
              <a:picLocks noChangeAspect="true"/>
            </p:cNvPicPr>
            <p:nvPr/>
          </p:nvPicPr>
          <p:blipFill>
            <a:blip r:embed="rId4"/>
            <a:srcRect l="11689" t="19507" r="1994" b="45999"/>
            <a:stretch>
              <a:fillRect/>
            </a:stretch>
          </p:blipFill>
          <p:spPr>
            <a:xfrm flipH="false" flipV="false">
              <a:off x="0" y="0"/>
              <a:ext cx="5044650" cy="3025740"/>
            </a:xfrm>
            <a:prstGeom prst="rect">
              <a:avLst/>
            </a:prstGeom>
          </p:spPr>
        </p:pic>
      </p:grpSp>
      <p:grpSp>
        <p:nvGrpSpPr>
          <p:cNvPr name="Group 8" id="8"/>
          <p:cNvGrpSpPr/>
          <p:nvPr/>
        </p:nvGrpSpPr>
        <p:grpSpPr>
          <a:xfrm rot="0">
            <a:off x="5172721" y="2313158"/>
            <a:ext cx="3783488" cy="2269305"/>
            <a:chOff x="0" y="0"/>
            <a:chExt cx="5044650" cy="3025740"/>
          </a:xfrm>
        </p:grpSpPr>
        <p:pic>
          <p:nvPicPr>
            <p:cNvPr name="Picture 9" id="9"/>
            <p:cNvPicPr>
              <a:picLocks noChangeAspect="true"/>
            </p:cNvPicPr>
            <p:nvPr/>
          </p:nvPicPr>
          <p:blipFill>
            <a:blip r:embed="rId5"/>
            <a:srcRect l="20845" t="15738" r="26014" b="63012"/>
            <a:stretch>
              <a:fillRect/>
            </a:stretch>
          </p:blipFill>
          <p:spPr>
            <a:xfrm flipH="false" flipV="false">
              <a:off x="0" y="0"/>
              <a:ext cx="5044650" cy="3025740"/>
            </a:xfrm>
            <a:prstGeom prst="rect">
              <a:avLst/>
            </a:prstGeom>
          </p:spPr>
        </p:pic>
      </p:grpSp>
      <p:grpSp>
        <p:nvGrpSpPr>
          <p:cNvPr name="Group 10" id="10"/>
          <p:cNvGrpSpPr/>
          <p:nvPr/>
        </p:nvGrpSpPr>
        <p:grpSpPr>
          <a:xfrm rot="0">
            <a:off x="9337209" y="2313158"/>
            <a:ext cx="3783488" cy="2269305"/>
            <a:chOff x="0" y="0"/>
            <a:chExt cx="5044650" cy="3025740"/>
          </a:xfrm>
        </p:grpSpPr>
        <p:pic>
          <p:nvPicPr>
            <p:cNvPr name="Picture 11" id="11"/>
            <p:cNvPicPr>
              <a:picLocks noChangeAspect="true"/>
            </p:cNvPicPr>
            <p:nvPr/>
          </p:nvPicPr>
          <p:blipFill>
            <a:blip r:embed="rId6"/>
            <a:srcRect l="11339" t="22797" r="0" b="41750"/>
            <a:stretch>
              <a:fillRect/>
            </a:stretch>
          </p:blipFill>
          <p:spPr>
            <a:xfrm flipH="false" flipV="false">
              <a:off x="0" y="0"/>
              <a:ext cx="5044650" cy="3025740"/>
            </a:xfrm>
            <a:prstGeom prst="rect">
              <a:avLst/>
            </a:prstGeom>
          </p:spPr>
        </p:pic>
      </p:grpSp>
      <p:grpSp>
        <p:nvGrpSpPr>
          <p:cNvPr name="Group 12" id="12"/>
          <p:cNvGrpSpPr/>
          <p:nvPr/>
        </p:nvGrpSpPr>
        <p:grpSpPr>
          <a:xfrm rot="0">
            <a:off x="13453983" y="2313158"/>
            <a:ext cx="3783488" cy="2269305"/>
            <a:chOff x="0" y="0"/>
            <a:chExt cx="5044650" cy="3025740"/>
          </a:xfrm>
        </p:grpSpPr>
        <p:pic>
          <p:nvPicPr>
            <p:cNvPr name="Picture 13" id="13"/>
            <p:cNvPicPr>
              <a:picLocks noChangeAspect="true"/>
            </p:cNvPicPr>
            <p:nvPr/>
          </p:nvPicPr>
          <p:blipFill>
            <a:blip r:embed="rId7"/>
            <a:srcRect l="1191" t="24582" r="30997" b="48302"/>
            <a:stretch>
              <a:fillRect/>
            </a:stretch>
          </p:blipFill>
          <p:spPr>
            <a:xfrm flipH="false" flipV="false">
              <a:off x="0" y="0"/>
              <a:ext cx="5044650" cy="3025740"/>
            </a:xfrm>
            <a:prstGeom prst="rect">
              <a:avLst/>
            </a:prstGeom>
          </p:spPr>
        </p:pic>
      </p:grpSp>
      <p:grpSp>
        <p:nvGrpSpPr>
          <p:cNvPr name="Group 14" id="14"/>
          <p:cNvGrpSpPr/>
          <p:nvPr/>
        </p:nvGrpSpPr>
        <p:grpSpPr>
          <a:xfrm rot="0">
            <a:off x="1516029" y="2141164"/>
            <a:ext cx="2998533" cy="2688178"/>
            <a:chOff x="0" y="0"/>
            <a:chExt cx="1379207" cy="1236456"/>
          </a:xfrm>
        </p:grpSpPr>
        <p:sp>
          <p:nvSpPr>
            <p:cNvPr name="Freeform 15" id="15"/>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sp>
        <p:sp>
          <p:nvSpPr>
            <p:cNvPr name="TextBox 16" id="16"/>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grpSp>
        <p:nvGrpSpPr>
          <p:cNvPr name="Group 17" id="17"/>
          <p:cNvGrpSpPr/>
          <p:nvPr/>
        </p:nvGrpSpPr>
        <p:grpSpPr>
          <a:xfrm rot="0">
            <a:off x="5681879" y="2141164"/>
            <a:ext cx="2998533" cy="2688178"/>
            <a:chOff x="0" y="0"/>
            <a:chExt cx="1379207" cy="1236456"/>
          </a:xfrm>
        </p:grpSpPr>
        <p:sp>
          <p:nvSpPr>
            <p:cNvPr name="Freeform 18" id="18"/>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sp>
        <p:sp>
          <p:nvSpPr>
            <p:cNvPr name="TextBox 19" id="19"/>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grpSp>
        <p:nvGrpSpPr>
          <p:cNvPr name="Group 20" id="20"/>
          <p:cNvGrpSpPr/>
          <p:nvPr/>
        </p:nvGrpSpPr>
        <p:grpSpPr>
          <a:xfrm rot="0">
            <a:off x="9846367" y="2141164"/>
            <a:ext cx="2998533" cy="2688178"/>
            <a:chOff x="0" y="0"/>
            <a:chExt cx="1379207" cy="1236456"/>
          </a:xfrm>
        </p:grpSpPr>
        <p:sp>
          <p:nvSpPr>
            <p:cNvPr name="Freeform 21" id="21"/>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sp>
        <p:sp>
          <p:nvSpPr>
            <p:cNvPr name="TextBox 22" id="22"/>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grpSp>
        <p:nvGrpSpPr>
          <p:cNvPr name="Group 23" id="23"/>
          <p:cNvGrpSpPr/>
          <p:nvPr/>
        </p:nvGrpSpPr>
        <p:grpSpPr>
          <a:xfrm rot="0">
            <a:off x="13963141" y="2141164"/>
            <a:ext cx="2998533" cy="2688178"/>
            <a:chOff x="0" y="0"/>
            <a:chExt cx="1379207" cy="1236456"/>
          </a:xfrm>
        </p:grpSpPr>
        <p:sp>
          <p:nvSpPr>
            <p:cNvPr name="Freeform 24" id="24"/>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sp>
        <p:sp>
          <p:nvSpPr>
            <p:cNvPr name="TextBox 25" id="25"/>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grpSp>
        <p:nvGrpSpPr>
          <p:cNvPr name="Group 26" id="26"/>
          <p:cNvGrpSpPr/>
          <p:nvPr/>
        </p:nvGrpSpPr>
        <p:grpSpPr>
          <a:xfrm rot="0">
            <a:off x="1016407" y="5030256"/>
            <a:ext cx="3773952" cy="3885692"/>
            <a:chOff x="0" y="0"/>
            <a:chExt cx="5031935" cy="5180923"/>
          </a:xfrm>
        </p:grpSpPr>
        <p:sp>
          <p:nvSpPr>
            <p:cNvPr name="TextBox 27" id="27"/>
            <p:cNvSpPr txBox="true"/>
            <p:nvPr/>
          </p:nvSpPr>
          <p:spPr>
            <a:xfrm rot="0">
              <a:off x="0" y="85725"/>
              <a:ext cx="5015545" cy="501184"/>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Founder &amp; CEO</a:t>
              </a:r>
              <a:r>
                <a:rPr lang="en-US" sz="2899" i="true" spc="14">
                  <a:solidFill>
                    <a:srgbClr val="2B2C30"/>
                  </a:solidFill>
                  <a:latin typeface="Playfair Display Italics"/>
                  <a:ea typeface="Playfair Display Italics"/>
                  <a:cs typeface="Playfair Display Italics"/>
                  <a:sym typeface="Playfair Display Italics"/>
                </a:rPr>
                <a:t> </a:t>
              </a:r>
            </a:p>
          </p:txBody>
        </p:sp>
        <p:sp>
          <p:nvSpPr>
            <p:cNvPr name="TextBox 28" id="28"/>
            <p:cNvSpPr txBox="true"/>
            <p:nvPr/>
          </p:nvSpPr>
          <p:spPr>
            <a:xfrm rot="0">
              <a:off x="0" y="621834"/>
              <a:ext cx="5031935"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Henrietta Mitchell</a:t>
              </a:r>
            </a:p>
          </p:txBody>
        </p:sp>
        <p:sp>
          <p:nvSpPr>
            <p:cNvPr name="TextBox 29" id="29"/>
            <p:cNvSpPr txBox="true"/>
            <p:nvPr/>
          </p:nvSpPr>
          <p:spPr>
            <a:xfrm rot="0">
              <a:off x="0" y="1431883"/>
              <a:ext cx="5031935" cy="3749040"/>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Henrietta has spent nearly 15 years working with incredible brands to transform their vision and bring products to market. With her keen eye for design and her talent for collaboration, she's helped redefine the way that companies approach creativity and product development.</a:t>
              </a:r>
            </a:p>
          </p:txBody>
        </p:sp>
      </p:grpSp>
      <p:grpSp>
        <p:nvGrpSpPr>
          <p:cNvPr name="Group 30" id="30"/>
          <p:cNvGrpSpPr/>
          <p:nvPr/>
        </p:nvGrpSpPr>
        <p:grpSpPr>
          <a:xfrm rot="0">
            <a:off x="9329035" y="5030256"/>
            <a:ext cx="3773952" cy="4200017"/>
            <a:chOff x="0" y="0"/>
            <a:chExt cx="5031935" cy="5600023"/>
          </a:xfrm>
        </p:grpSpPr>
        <p:sp>
          <p:nvSpPr>
            <p:cNvPr name="TextBox 31" id="31"/>
            <p:cNvSpPr txBox="true"/>
            <p:nvPr/>
          </p:nvSpPr>
          <p:spPr>
            <a:xfrm rot="0">
              <a:off x="0" y="85725"/>
              <a:ext cx="5015545" cy="501184"/>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Advisor</a:t>
              </a:r>
            </a:p>
          </p:txBody>
        </p:sp>
        <p:sp>
          <p:nvSpPr>
            <p:cNvPr name="TextBox 32" id="32"/>
            <p:cNvSpPr txBox="true"/>
            <p:nvPr/>
          </p:nvSpPr>
          <p:spPr>
            <a:xfrm rot="0">
              <a:off x="0" y="621834"/>
              <a:ext cx="5031935"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Rufus Stewart</a:t>
              </a:r>
            </a:p>
          </p:txBody>
        </p:sp>
        <p:sp>
          <p:nvSpPr>
            <p:cNvPr name="TextBox 33" id="33"/>
            <p:cNvSpPr txBox="true"/>
            <p:nvPr/>
          </p:nvSpPr>
          <p:spPr>
            <a:xfrm rot="0">
              <a:off x="0" y="1431883"/>
              <a:ext cx="5031935" cy="4168140"/>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As a seasoned business advisor, Rufus has helped countless startups launch and succeed in today's competitive landscape. With a deep understanding of the challenges facing new businesses, he's committed to providing the support and guidance needed to turn entrepreneurial visions into reality.</a:t>
              </a:r>
            </a:p>
          </p:txBody>
        </p:sp>
      </p:grpSp>
      <p:grpSp>
        <p:nvGrpSpPr>
          <p:cNvPr name="Group 34" id="34"/>
          <p:cNvGrpSpPr/>
          <p:nvPr/>
        </p:nvGrpSpPr>
        <p:grpSpPr>
          <a:xfrm rot="0">
            <a:off x="5172721" y="5030256"/>
            <a:ext cx="3773952" cy="3571367"/>
            <a:chOff x="0" y="0"/>
            <a:chExt cx="5031935" cy="4761823"/>
          </a:xfrm>
        </p:grpSpPr>
        <p:sp>
          <p:nvSpPr>
            <p:cNvPr name="TextBox 35" id="35"/>
            <p:cNvSpPr txBox="true"/>
            <p:nvPr/>
          </p:nvSpPr>
          <p:spPr>
            <a:xfrm rot="0">
              <a:off x="0" y="85725"/>
              <a:ext cx="5015545" cy="501184"/>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Founder &amp; CTO</a:t>
              </a:r>
              <a:r>
                <a:rPr lang="en-US" sz="2899" i="true" spc="14">
                  <a:solidFill>
                    <a:srgbClr val="2B2C30"/>
                  </a:solidFill>
                  <a:latin typeface="Playfair Display Italics"/>
                  <a:ea typeface="Playfair Display Italics"/>
                  <a:cs typeface="Playfair Display Italics"/>
                  <a:sym typeface="Playfair Display Italics"/>
                </a:rPr>
                <a:t> </a:t>
              </a:r>
            </a:p>
          </p:txBody>
        </p:sp>
        <p:sp>
          <p:nvSpPr>
            <p:cNvPr name="TextBox 36" id="36"/>
            <p:cNvSpPr txBox="true"/>
            <p:nvPr/>
          </p:nvSpPr>
          <p:spPr>
            <a:xfrm rot="0">
              <a:off x="0" y="621834"/>
              <a:ext cx="5031935"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Matt Zhang</a:t>
              </a:r>
            </a:p>
          </p:txBody>
        </p:sp>
        <p:sp>
          <p:nvSpPr>
            <p:cNvPr name="TextBox 37" id="37"/>
            <p:cNvSpPr txBox="true"/>
            <p:nvPr/>
          </p:nvSpPr>
          <p:spPr>
            <a:xfrm rot="0">
              <a:off x="0" y="1431883"/>
              <a:ext cx="5031935" cy="3329940"/>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With a track record of leadership in innovative technologies and finance, Matt is now leveraging his expertise to bring new ideas to the creative industries. As an industry leader, he's dedicated to driving growth and fostering innovation in a sector that is ripe for disruption.</a:t>
              </a:r>
            </a:p>
          </p:txBody>
        </p:sp>
      </p:grpSp>
      <p:grpSp>
        <p:nvGrpSpPr>
          <p:cNvPr name="Group 38" id="38"/>
          <p:cNvGrpSpPr/>
          <p:nvPr/>
        </p:nvGrpSpPr>
        <p:grpSpPr>
          <a:xfrm rot="0">
            <a:off x="13485348" y="5030256"/>
            <a:ext cx="3773952" cy="3257042"/>
            <a:chOff x="0" y="0"/>
            <a:chExt cx="5031935" cy="4342723"/>
          </a:xfrm>
        </p:grpSpPr>
        <p:sp>
          <p:nvSpPr>
            <p:cNvPr name="TextBox 39" id="39"/>
            <p:cNvSpPr txBox="true"/>
            <p:nvPr/>
          </p:nvSpPr>
          <p:spPr>
            <a:xfrm rot="0">
              <a:off x="0" y="85725"/>
              <a:ext cx="5015545" cy="501184"/>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Chief Counsel</a:t>
              </a:r>
            </a:p>
          </p:txBody>
        </p:sp>
        <p:sp>
          <p:nvSpPr>
            <p:cNvPr name="TextBox 40" id="40"/>
            <p:cNvSpPr txBox="true"/>
            <p:nvPr/>
          </p:nvSpPr>
          <p:spPr>
            <a:xfrm rot="0">
              <a:off x="0" y="621834"/>
              <a:ext cx="5031935"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Claudia Alves</a:t>
              </a:r>
            </a:p>
          </p:txBody>
        </p:sp>
        <p:sp>
          <p:nvSpPr>
            <p:cNvPr name="TextBox 41" id="41"/>
            <p:cNvSpPr txBox="true"/>
            <p:nvPr/>
          </p:nvSpPr>
          <p:spPr>
            <a:xfrm rot="0">
              <a:off x="0" y="1431883"/>
              <a:ext cx="5031935" cy="2910840"/>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Claudia is a skilled lawyer with a focus on the creative industries. With years of experience navigating the legal landscape of this dynamic sector, she fully understands the concerns and challenges facing the business.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NEW PRODUCTS</a:t>
            </a:r>
            <a:r>
              <a:rPr lang="en-US" b="true" sz="3714" spc="843">
                <a:solidFill>
                  <a:srgbClr val="2B2C30"/>
                </a:solidFill>
                <a:latin typeface="Public Sans Bold"/>
                <a:ea typeface="Public Sans Bold"/>
                <a:cs typeface="Public Sans Bold"/>
                <a:sym typeface="Public Sans Bold"/>
              </a:rPr>
              <a:t> and Services</a:t>
            </a:r>
          </a:p>
        </p:txBody>
      </p:sp>
      <p:sp>
        <p:nvSpPr>
          <p:cNvPr name="AutoShape 5" id="5"/>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6" id="6"/>
          <p:cNvSpPr txBox="true"/>
          <p:nvPr/>
        </p:nvSpPr>
        <p:spPr>
          <a:xfrm rot="0">
            <a:off x="1028689" y="2227065"/>
            <a:ext cx="7877184" cy="4693920"/>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Lorem ipsum dolor sit amet, adipiscing elit, sed do eiusmod tempor lorim incididunt ut labore et  dolore magna aliqua. Ut enim ad minim veniam, quis nostrud exercitation ullamco laboris nisi ut aliquip ex ea commodo consequat. Lore ipsum dolor sit amet, adipiscing elit, sed do eiusmod tempor incididunt ut labore et dolore magna aliqua. Ut enim ad minim veniam, quis nostrud exercitation ullamco laboris nisi ut aliquip ex e.</a:t>
            </a:r>
          </a:p>
        </p:txBody>
      </p:sp>
      <p:sp>
        <p:nvSpPr>
          <p:cNvPr name="TextBox 7" id="7"/>
          <p:cNvSpPr txBox="true"/>
          <p:nvPr/>
        </p:nvSpPr>
        <p:spPr>
          <a:xfrm rot="0">
            <a:off x="9360287" y="2227065"/>
            <a:ext cx="7877184" cy="2598420"/>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Lorem ipsum dol adipiscing elit, sed do eiusmod tempor incididunt ut labore et lor dolore magna aliqua. Ut enim ad minim veniam, quis einostrud exercitation ullamco laboris nisi ut aliquip ex ea commodo consequat.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28700" y="4960963"/>
            <a:ext cx="3761659" cy="354457"/>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Servicing</a:t>
            </a:r>
          </a:p>
        </p:txBody>
      </p:sp>
      <p:sp>
        <p:nvSpPr>
          <p:cNvPr name="TextBox 5" id="5"/>
          <p:cNvSpPr txBox="true"/>
          <p:nvPr/>
        </p:nvSpPr>
        <p:spPr>
          <a:xfrm rot="0">
            <a:off x="5176274" y="4960963"/>
            <a:ext cx="3761659" cy="354457"/>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Simplifying</a:t>
            </a:r>
          </a:p>
        </p:txBody>
      </p:sp>
      <p:sp>
        <p:nvSpPr>
          <p:cNvPr name="TextBox 6" id="6"/>
          <p:cNvSpPr txBox="true"/>
          <p:nvPr/>
        </p:nvSpPr>
        <p:spPr>
          <a:xfrm rot="0">
            <a:off x="9328458" y="4960963"/>
            <a:ext cx="3761659" cy="354457"/>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Solving</a:t>
            </a:r>
          </a:p>
        </p:txBody>
      </p:sp>
      <p:sp>
        <p:nvSpPr>
          <p:cNvPr name="TextBox 7" id="7"/>
          <p:cNvSpPr txBox="true"/>
          <p:nvPr/>
        </p:nvSpPr>
        <p:spPr>
          <a:xfrm rot="0">
            <a:off x="13497641" y="4960963"/>
            <a:ext cx="3761659" cy="354457"/>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Innovating</a:t>
            </a:r>
          </a:p>
        </p:txBody>
      </p:sp>
      <p:sp>
        <p:nvSpPr>
          <p:cNvPr name="TextBox 8" id="8"/>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NEW PRODUCTS</a:t>
            </a:r>
            <a:r>
              <a:rPr lang="en-US" b="true" sz="3714" spc="843">
                <a:solidFill>
                  <a:srgbClr val="2B2C30"/>
                </a:solidFill>
                <a:latin typeface="Public Sans Bold"/>
                <a:ea typeface="Public Sans Bold"/>
                <a:cs typeface="Public Sans Bold"/>
                <a:sym typeface="Public Sans Bold"/>
              </a:rPr>
              <a:t> and Services</a:t>
            </a:r>
          </a:p>
        </p:txBody>
      </p:sp>
      <p:sp>
        <p:nvSpPr>
          <p:cNvPr name="AutoShape 9" id="9"/>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10" id="10"/>
          <p:cNvSpPr txBox="true"/>
          <p:nvPr/>
        </p:nvSpPr>
        <p:spPr>
          <a:xfrm rot="0">
            <a:off x="1016407" y="5324945"/>
            <a:ext cx="3773952" cy="490855"/>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Creative Industries</a:t>
            </a:r>
          </a:p>
        </p:txBody>
      </p:sp>
      <p:sp>
        <p:nvSpPr>
          <p:cNvPr name="TextBox 11" id="11"/>
          <p:cNvSpPr txBox="true"/>
          <p:nvPr/>
        </p:nvSpPr>
        <p:spPr>
          <a:xfrm rot="0">
            <a:off x="5176274" y="5324945"/>
            <a:ext cx="3772057" cy="490855"/>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Technology</a:t>
            </a:r>
          </a:p>
        </p:txBody>
      </p:sp>
      <p:sp>
        <p:nvSpPr>
          <p:cNvPr name="TextBox 12" id="12"/>
          <p:cNvSpPr txBox="true"/>
          <p:nvPr/>
        </p:nvSpPr>
        <p:spPr>
          <a:xfrm rot="0">
            <a:off x="9334247" y="5324945"/>
            <a:ext cx="3772057" cy="490855"/>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Affordability</a:t>
            </a:r>
          </a:p>
        </p:txBody>
      </p:sp>
      <p:sp>
        <p:nvSpPr>
          <p:cNvPr name="TextBox 13" id="13"/>
          <p:cNvSpPr txBox="true"/>
          <p:nvPr/>
        </p:nvSpPr>
        <p:spPr>
          <a:xfrm rot="0">
            <a:off x="13492219" y="5324945"/>
            <a:ext cx="3767081" cy="490855"/>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Creative Finance</a:t>
            </a:r>
          </a:p>
        </p:txBody>
      </p:sp>
      <p:sp>
        <p:nvSpPr>
          <p:cNvPr name="TextBox 14" id="14"/>
          <p:cNvSpPr txBox="true"/>
          <p:nvPr/>
        </p:nvSpPr>
        <p:spPr>
          <a:xfrm rot="0">
            <a:off x="1016407" y="5939625"/>
            <a:ext cx="3773952" cy="2656840"/>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 adipiscing elit, sed do eusmod lorem a tempor incididunt ut labore et dolore agna aliqua. Ut enim ad minim anveniam, quis nostrud exercitation ullamco laboris nisi ut aliquip ex ea commodo consequat.</a:t>
            </a:r>
          </a:p>
        </p:txBody>
      </p:sp>
      <p:sp>
        <p:nvSpPr>
          <p:cNvPr name="TextBox 15" id="15"/>
          <p:cNvSpPr txBox="true"/>
          <p:nvPr/>
        </p:nvSpPr>
        <p:spPr>
          <a:xfrm rot="0">
            <a:off x="5176274" y="5939625"/>
            <a:ext cx="3772057"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amet, lorem i</a:t>
            </a:r>
            <a:r>
              <a:rPr lang="en-US" sz="1800">
                <a:solidFill>
                  <a:srgbClr val="2B2C30"/>
                </a:solidFill>
                <a:latin typeface="Public Sans"/>
                <a:ea typeface="Public Sans"/>
                <a:cs typeface="Public Sans"/>
                <a:sym typeface="Public Sans"/>
              </a:rPr>
              <a:t> adipiscing elit, sed do smod tempor incididunt ut labore et lorem dolore magna aliqua. Ut enim ad minim veniam, quis nostrud exercitation ullamco laboris nisi ut aliquip ex ea commodo consequat.</a:t>
            </a:r>
          </a:p>
        </p:txBody>
      </p:sp>
      <p:sp>
        <p:nvSpPr>
          <p:cNvPr name="TextBox 16" id="16"/>
          <p:cNvSpPr txBox="true"/>
          <p:nvPr/>
        </p:nvSpPr>
        <p:spPr>
          <a:xfrm rot="0">
            <a:off x="9334247" y="5939625"/>
            <a:ext cx="3772057"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 adipiscing elit, sed do eusmod lorem a tempor incididunt ut labore et dolore agna aliqua. Ut enim ad minim anveniam, quis nostrud exercitation ullamco laboris nisi ut aliquip ex ea commodo consequat.</a:t>
            </a:r>
          </a:p>
        </p:txBody>
      </p:sp>
      <p:sp>
        <p:nvSpPr>
          <p:cNvPr name="TextBox 17" id="17"/>
          <p:cNvSpPr txBox="true"/>
          <p:nvPr/>
        </p:nvSpPr>
        <p:spPr>
          <a:xfrm rot="0">
            <a:off x="13492219" y="5939625"/>
            <a:ext cx="3767081"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amet, lorem i  adipiscing elit, sed do smod tempor incididunt ut labore et lorem dolore magna aliqua. Ut enim ad minim veniam, quis nostrud exercitation ullamco laboris nisi ut aliquip ex ea commodo consequat.</a:t>
            </a:r>
          </a:p>
        </p:txBody>
      </p:sp>
      <p:grpSp>
        <p:nvGrpSpPr>
          <p:cNvPr name="Group 18" id="18"/>
          <p:cNvGrpSpPr/>
          <p:nvPr/>
        </p:nvGrpSpPr>
        <p:grpSpPr>
          <a:xfrm rot="0">
            <a:off x="1028700" y="2832411"/>
            <a:ext cx="8824332" cy="1669217"/>
            <a:chOff x="0" y="0"/>
            <a:chExt cx="4058845" cy="767774"/>
          </a:xfrm>
        </p:grpSpPr>
        <p:sp>
          <p:nvSpPr>
            <p:cNvPr name="Freeform 19" id="19"/>
            <p:cNvSpPr/>
            <p:nvPr/>
          </p:nvSpPr>
          <p:spPr>
            <a:xfrm flipH="false" flipV="false" rot="0">
              <a:off x="0" y="0"/>
              <a:ext cx="4058845" cy="767774"/>
            </a:xfrm>
            <a:custGeom>
              <a:avLst/>
              <a:gdLst/>
              <a:ahLst/>
              <a:cxnLst/>
              <a:rect r="r" b="b" t="t" l="l"/>
              <a:pathLst>
                <a:path h="767774" w="4058845">
                  <a:moveTo>
                    <a:pt x="0" y="0"/>
                  </a:moveTo>
                  <a:lnTo>
                    <a:pt x="4058845" y="0"/>
                  </a:lnTo>
                  <a:lnTo>
                    <a:pt x="4058845" y="767774"/>
                  </a:lnTo>
                  <a:lnTo>
                    <a:pt x="0" y="767774"/>
                  </a:lnTo>
                  <a:close/>
                </a:path>
              </a:pathLst>
            </a:custGeom>
            <a:solidFill>
              <a:srgbClr val="000000">
                <a:alpha val="0"/>
              </a:srgbClr>
            </a:solidFill>
            <a:ln w="9525" cap="sq">
              <a:solidFill>
                <a:srgbClr val="2B2C30"/>
              </a:solidFill>
              <a:prstDash val="solid"/>
              <a:miter/>
            </a:ln>
          </p:spPr>
        </p:sp>
        <p:sp>
          <p:nvSpPr>
            <p:cNvPr name="TextBox 20" id="20"/>
            <p:cNvSpPr txBox="true"/>
            <p:nvPr/>
          </p:nvSpPr>
          <p:spPr>
            <a:xfrm>
              <a:off x="0" y="-28575"/>
              <a:ext cx="4058845" cy="796349"/>
            </a:xfrm>
            <a:prstGeom prst="rect">
              <a:avLst/>
            </a:prstGeom>
          </p:spPr>
          <p:txBody>
            <a:bodyPr anchor="ctr" rtlCol="false" tIns="68580" lIns="68580" bIns="68580" rIns="68580"/>
            <a:lstStyle/>
            <a:p>
              <a:pPr algn="ctr">
                <a:lnSpc>
                  <a:spcPts val="1889"/>
                </a:lnSpc>
              </a:pPr>
            </a:p>
          </p:txBody>
        </p:sp>
      </p:grpSp>
      <p:grpSp>
        <p:nvGrpSpPr>
          <p:cNvPr name="Group 21" id="21"/>
          <p:cNvGrpSpPr/>
          <p:nvPr/>
        </p:nvGrpSpPr>
        <p:grpSpPr>
          <a:xfrm rot="0">
            <a:off x="11042179" y="2496927"/>
            <a:ext cx="6217121" cy="2223000"/>
            <a:chOff x="0" y="0"/>
            <a:chExt cx="2859631" cy="1022492"/>
          </a:xfrm>
        </p:grpSpPr>
        <p:sp>
          <p:nvSpPr>
            <p:cNvPr name="Freeform 22" id="22"/>
            <p:cNvSpPr/>
            <p:nvPr/>
          </p:nvSpPr>
          <p:spPr>
            <a:xfrm flipH="false" flipV="false" rot="0">
              <a:off x="0" y="0"/>
              <a:ext cx="2859631" cy="1022492"/>
            </a:xfrm>
            <a:custGeom>
              <a:avLst/>
              <a:gdLst/>
              <a:ahLst/>
              <a:cxnLst/>
              <a:rect r="r" b="b" t="t" l="l"/>
              <a:pathLst>
                <a:path h="1022492" w="2859631">
                  <a:moveTo>
                    <a:pt x="0" y="0"/>
                  </a:moveTo>
                  <a:lnTo>
                    <a:pt x="2859631" y="0"/>
                  </a:lnTo>
                  <a:lnTo>
                    <a:pt x="2859631" y="1022492"/>
                  </a:lnTo>
                  <a:lnTo>
                    <a:pt x="0" y="1022492"/>
                  </a:lnTo>
                  <a:close/>
                </a:path>
              </a:pathLst>
            </a:custGeom>
            <a:solidFill>
              <a:srgbClr val="000000">
                <a:alpha val="0"/>
              </a:srgbClr>
            </a:solidFill>
            <a:ln w="9525" cap="sq">
              <a:solidFill>
                <a:srgbClr val="2B2C30"/>
              </a:solidFill>
              <a:prstDash val="solid"/>
              <a:miter/>
            </a:ln>
          </p:spPr>
        </p:sp>
        <p:sp>
          <p:nvSpPr>
            <p:cNvPr name="TextBox 23" id="23"/>
            <p:cNvSpPr txBox="true"/>
            <p:nvPr/>
          </p:nvSpPr>
          <p:spPr>
            <a:xfrm>
              <a:off x="0" y="-28575"/>
              <a:ext cx="2859631" cy="1051067"/>
            </a:xfrm>
            <a:prstGeom prst="rect">
              <a:avLst/>
            </a:prstGeom>
          </p:spPr>
          <p:txBody>
            <a:bodyPr anchor="ctr" rtlCol="false" tIns="68580" lIns="68580" bIns="68580" rIns="68580"/>
            <a:lstStyle/>
            <a:p>
              <a:pPr algn="ctr">
                <a:lnSpc>
                  <a:spcPts val="1889"/>
                </a:lnSpc>
              </a:pPr>
            </a:p>
          </p:txBody>
        </p:sp>
      </p:grpSp>
      <p:grpSp>
        <p:nvGrpSpPr>
          <p:cNvPr name="Group 24" id="24"/>
          <p:cNvGrpSpPr/>
          <p:nvPr/>
        </p:nvGrpSpPr>
        <p:grpSpPr>
          <a:xfrm rot="0">
            <a:off x="1681739" y="2450622"/>
            <a:ext cx="3108620" cy="1849433"/>
            <a:chOff x="0" y="0"/>
            <a:chExt cx="4144827" cy="2465911"/>
          </a:xfrm>
        </p:grpSpPr>
        <p:pic>
          <p:nvPicPr>
            <p:cNvPr name="Picture 25" id="25"/>
            <p:cNvPicPr>
              <a:picLocks noChangeAspect="true"/>
            </p:cNvPicPr>
            <p:nvPr/>
          </p:nvPicPr>
          <p:blipFill>
            <a:blip r:embed="rId4"/>
            <a:srcRect l="0" t="30181" r="0" b="30181"/>
            <a:stretch>
              <a:fillRect/>
            </a:stretch>
          </p:blipFill>
          <p:spPr>
            <a:xfrm flipH="false" flipV="false">
              <a:off x="0" y="0"/>
              <a:ext cx="4144827" cy="2465911"/>
            </a:xfrm>
            <a:prstGeom prst="rect">
              <a:avLst/>
            </a:prstGeom>
          </p:spPr>
        </p:pic>
      </p:grpSp>
      <p:grpSp>
        <p:nvGrpSpPr>
          <p:cNvPr name="Group 26" id="26"/>
          <p:cNvGrpSpPr/>
          <p:nvPr/>
        </p:nvGrpSpPr>
        <p:grpSpPr>
          <a:xfrm rot="0">
            <a:off x="5217457" y="2450622"/>
            <a:ext cx="3339476" cy="1849433"/>
            <a:chOff x="0" y="0"/>
            <a:chExt cx="4452634" cy="2465911"/>
          </a:xfrm>
        </p:grpSpPr>
        <p:pic>
          <p:nvPicPr>
            <p:cNvPr name="Picture 27" id="27"/>
            <p:cNvPicPr>
              <a:picLocks noChangeAspect="true"/>
            </p:cNvPicPr>
            <p:nvPr/>
          </p:nvPicPr>
          <p:blipFill>
            <a:blip r:embed="rId5"/>
            <a:srcRect l="0" t="16876" r="0" b="0"/>
            <a:stretch>
              <a:fillRect/>
            </a:stretch>
          </p:blipFill>
          <p:spPr>
            <a:xfrm flipH="false" flipV="false">
              <a:off x="0" y="0"/>
              <a:ext cx="4452634" cy="2465911"/>
            </a:xfrm>
            <a:prstGeom prst="rect">
              <a:avLst/>
            </a:prstGeom>
          </p:spPr>
        </p:pic>
      </p:grpSp>
      <p:grpSp>
        <p:nvGrpSpPr>
          <p:cNvPr name="Group 28" id="28"/>
          <p:cNvGrpSpPr/>
          <p:nvPr/>
        </p:nvGrpSpPr>
        <p:grpSpPr>
          <a:xfrm rot="0">
            <a:off x="8937933" y="2030751"/>
            <a:ext cx="2282342" cy="2269305"/>
            <a:chOff x="0" y="0"/>
            <a:chExt cx="3043123" cy="3025740"/>
          </a:xfrm>
        </p:grpSpPr>
        <p:pic>
          <p:nvPicPr>
            <p:cNvPr name="Picture 29" id="29"/>
            <p:cNvPicPr>
              <a:picLocks noChangeAspect="true"/>
            </p:cNvPicPr>
            <p:nvPr/>
          </p:nvPicPr>
          <p:blipFill>
            <a:blip r:embed="rId6"/>
            <a:srcRect l="0" t="16877" r="0" b="16877"/>
            <a:stretch>
              <a:fillRect/>
            </a:stretch>
          </p:blipFill>
          <p:spPr>
            <a:xfrm flipH="false" flipV="false">
              <a:off x="0" y="0"/>
              <a:ext cx="3043123" cy="3025740"/>
            </a:xfrm>
            <a:prstGeom prst="rect">
              <a:avLst/>
            </a:prstGeom>
          </p:spPr>
        </p:pic>
      </p:grpSp>
      <p:grpSp>
        <p:nvGrpSpPr>
          <p:cNvPr name="Group 30" id="30"/>
          <p:cNvGrpSpPr/>
          <p:nvPr/>
        </p:nvGrpSpPr>
        <p:grpSpPr>
          <a:xfrm rot="0">
            <a:off x="11598134" y="2697501"/>
            <a:ext cx="5371480" cy="1804127"/>
            <a:chOff x="0" y="0"/>
            <a:chExt cx="7161973" cy="2405503"/>
          </a:xfrm>
        </p:grpSpPr>
        <p:pic>
          <p:nvPicPr>
            <p:cNvPr name="Picture 31" id="31"/>
            <p:cNvPicPr>
              <a:picLocks noChangeAspect="true"/>
            </p:cNvPicPr>
            <p:nvPr/>
          </p:nvPicPr>
          <p:blipFill>
            <a:blip r:embed="rId7"/>
            <a:srcRect l="0" t="19853" r="0" b="57769"/>
            <a:stretch>
              <a:fillRect/>
            </a:stretch>
          </p:blipFill>
          <p:spPr>
            <a:xfrm flipH="false" flipV="false">
              <a:off x="0" y="0"/>
              <a:ext cx="7161973" cy="2405503"/>
            </a:xfrm>
            <a:prstGeom prst="rect">
              <a:avLst/>
            </a:prstGeom>
          </p:spPr>
        </p:pic>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PRODUCT #1</a:t>
            </a:r>
          </a:p>
        </p:txBody>
      </p:sp>
      <p:sp>
        <p:nvSpPr>
          <p:cNvPr name="AutoShape 5" id="5"/>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grpSp>
        <p:nvGrpSpPr>
          <p:cNvPr name="Group 6" id="6"/>
          <p:cNvGrpSpPr/>
          <p:nvPr/>
        </p:nvGrpSpPr>
        <p:grpSpPr>
          <a:xfrm rot="0">
            <a:off x="1028689" y="2312790"/>
            <a:ext cx="7926948" cy="6032500"/>
            <a:chOff x="0" y="0"/>
            <a:chExt cx="10569263" cy="8043334"/>
          </a:xfrm>
        </p:grpSpPr>
        <p:sp>
          <p:nvSpPr>
            <p:cNvPr name="TextBox 7" id="7"/>
            <p:cNvSpPr txBox="true"/>
            <p:nvPr/>
          </p:nvSpPr>
          <p:spPr>
            <a:xfrm rot="0">
              <a:off x="0" y="-85725"/>
              <a:ext cx="10502912" cy="6229985"/>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Lorem ipsum dolor sit amet, adipiscing elit, sed do eiusmod tempor lorim incididunt ut labore et dolore magna aliqua. Ut enim ad minim veniam, quis nostrud exercitation ullamco laboris nisi ut aliquip ex ea commodo consequat. Lore ipsum dolor sit amet, adipiscing elit, sed do eiusmod tempor incididunt ut labore et dolore magna aliqua. Ut enim ad minim veniam, quis nostrud exercitation ullamco laboris nisi ut aliquip ex e.</a:t>
              </a:r>
            </a:p>
          </p:txBody>
        </p:sp>
        <p:sp>
          <p:nvSpPr>
            <p:cNvPr name="TextBox 8" id="8"/>
            <p:cNvSpPr txBox="true"/>
            <p:nvPr/>
          </p:nvSpPr>
          <p:spPr>
            <a:xfrm rot="0">
              <a:off x="0" y="6750685"/>
              <a:ext cx="10569263" cy="12926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Analytics-driven / User-friendly / Cloud-based</a:t>
              </a:r>
            </a:p>
            <a:p>
              <a:pPr algn="l">
                <a:lnSpc>
                  <a:spcPts val="3919"/>
                </a:lnSpc>
              </a:pPr>
              <a:r>
                <a:rPr lang="en-US" b="true" sz="2799">
                  <a:solidFill>
                    <a:srgbClr val="2B2C30"/>
                  </a:solidFill>
                  <a:latin typeface="Public Sans Bold"/>
                  <a:ea typeface="Public Sans Bold"/>
                  <a:cs typeface="Public Sans Bold"/>
                  <a:sym typeface="Public Sans Bold"/>
                </a:rPr>
                <a:t>AI-powered / Scalable</a:t>
              </a:r>
            </a:p>
          </p:txBody>
        </p:sp>
      </p:grpSp>
      <p:grpSp>
        <p:nvGrpSpPr>
          <p:cNvPr name="Group 9" id="9"/>
          <p:cNvGrpSpPr/>
          <p:nvPr/>
        </p:nvGrpSpPr>
        <p:grpSpPr>
          <a:xfrm rot="0">
            <a:off x="9722567" y="1028700"/>
            <a:ext cx="7773804" cy="5063759"/>
            <a:chOff x="0" y="0"/>
            <a:chExt cx="2364475" cy="1540189"/>
          </a:xfrm>
        </p:grpSpPr>
        <p:sp>
          <p:nvSpPr>
            <p:cNvPr name="Freeform 10" id="10"/>
            <p:cNvSpPr/>
            <p:nvPr/>
          </p:nvSpPr>
          <p:spPr>
            <a:xfrm flipH="false" flipV="false" rot="0">
              <a:off x="0" y="0"/>
              <a:ext cx="2364475" cy="1540190"/>
            </a:xfrm>
            <a:custGeom>
              <a:avLst/>
              <a:gdLst/>
              <a:ahLst/>
              <a:cxnLst/>
              <a:rect r="r" b="b" t="t" l="l"/>
              <a:pathLst>
                <a:path h="1540190" w="2364475">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sp>
        <p:sp>
          <p:nvSpPr>
            <p:cNvPr name="TextBox 11" id="11"/>
            <p:cNvSpPr txBox="true"/>
            <p:nvPr/>
          </p:nvSpPr>
          <p:spPr>
            <a:xfrm>
              <a:off x="0" y="-28575"/>
              <a:ext cx="2364475" cy="1568764"/>
            </a:xfrm>
            <a:prstGeom prst="rect">
              <a:avLst/>
            </a:prstGeom>
          </p:spPr>
          <p:txBody>
            <a:bodyPr anchor="ctr" rtlCol="false" tIns="68580" lIns="68580" bIns="68580" rIns="68580"/>
            <a:lstStyle/>
            <a:p>
              <a:pPr algn="ctr">
                <a:lnSpc>
                  <a:spcPts val="1889"/>
                </a:lnSpc>
              </a:pPr>
            </a:p>
          </p:txBody>
        </p:sp>
      </p:grpSp>
      <p:grpSp>
        <p:nvGrpSpPr>
          <p:cNvPr name="Group 12" id="12"/>
          <p:cNvGrpSpPr/>
          <p:nvPr/>
        </p:nvGrpSpPr>
        <p:grpSpPr>
          <a:xfrm rot="0">
            <a:off x="10333265" y="1402038"/>
            <a:ext cx="6552408" cy="4317083"/>
            <a:chOff x="0" y="0"/>
            <a:chExt cx="8736544" cy="5756111"/>
          </a:xfrm>
        </p:grpSpPr>
        <p:pic>
          <p:nvPicPr>
            <p:cNvPr name="Picture 13" id="13"/>
            <p:cNvPicPr>
              <a:picLocks noChangeAspect="true"/>
            </p:cNvPicPr>
            <p:nvPr/>
          </p:nvPicPr>
          <p:blipFill>
            <a:blip r:embed="rId4"/>
            <a:srcRect l="0" t="555" r="0" b="555"/>
            <a:stretch>
              <a:fillRect/>
            </a:stretch>
          </p:blipFill>
          <p:spPr>
            <a:xfrm flipH="false" flipV="false">
              <a:off x="0" y="0"/>
              <a:ext cx="8736544" cy="5756111"/>
            </a:xfrm>
            <a:prstGeom prst="rect">
              <a:avLst/>
            </a:prstGeom>
          </p:spPr>
        </p:pic>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PRODUCT #2</a:t>
            </a:r>
          </a:p>
        </p:txBody>
      </p:sp>
      <p:sp>
        <p:nvSpPr>
          <p:cNvPr name="AutoShape 5" id="5"/>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grpSp>
        <p:nvGrpSpPr>
          <p:cNvPr name="Group 6" id="6"/>
          <p:cNvGrpSpPr/>
          <p:nvPr/>
        </p:nvGrpSpPr>
        <p:grpSpPr>
          <a:xfrm rot="0">
            <a:off x="1028689" y="2312790"/>
            <a:ext cx="7926948" cy="4489450"/>
            <a:chOff x="0" y="0"/>
            <a:chExt cx="10569263" cy="5985934"/>
          </a:xfrm>
        </p:grpSpPr>
        <p:sp>
          <p:nvSpPr>
            <p:cNvPr name="TextBox 7" id="7"/>
            <p:cNvSpPr txBox="true"/>
            <p:nvPr/>
          </p:nvSpPr>
          <p:spPr>
            <a:xfrm rot="0">
              <a:off x="0" y="-85725"/>
              <a:ext cx="10502912" cy="4832985"/>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Lorem ipsum dolor. Ut enim ad minim veniam, quis nostrud exercitation ullamco laboris nisi ut aliquip ex ea commodo consequat. Loren ipsum dolor sit amet, adipiscing elit, sed dom eiusmod tempor incididunt ut labore et do magna aliqua. Ut enim ad minim veniam, quis lorem ip nostrud exercitation ullamco laboris nisi uta aliquip exe.</a:t>
              </a:r>
            </a:p>
          </p:txBody>
        </p:sp>
        <p:sp>
          <p:nvSpPr>
            <p:cNvPr name="TextBox 8" id="8"/>
            <p:cNvSpPr txBox="true"/>
            <p:nvPr/>
          </p:nvSpPr>
          <p:spPr>
            <a:xfrm rot="0">
              <a:off x="0" y="5353685"/>
              <a:ext cx="10569263" cy="632249"/>
            </a:xfrm>
            <a:prstGeom prst="rect">
              <a:avLst/>
            </a:prstGeom>
          </p:spPr>
          <p:txBody>
            <a:bodyPr anchor="t" rtlCol="false" tIns="0" lIns="0" bIns="0" rIns="0">
              <a:spAutoFit/>
            </a:bodyPr>
            <a:lstStyle/>
            <a:p>
              <a:pPr algn="l">
                <a:lnSpc>
                  <a:spcPts val="3919"/>
                </a:lnSpc>
              </a:pPr>
              <a:r>
                <a:rPr lang="en-US" b="true" sz="2799">
                  <a:solidFill>
                    <a:srgbClr val="2B2C30"/>
                  </a:solidFill>
                  <a:latin typeface="Public Sans Bold"/>
                  <a:ea typeface="Public Sans Bold"/>
                  <a:cs typeface="Public Sans Bold"/>
                  <a:sym typeface="Public Sans Bold"/>
                </a:rPr>
                <a:t>Data-driven / Dynamic / Secure / </a:t>
              </a:r>
              <a:r>
                <a:rPr lang="en-US" b="true" sz="2799">
                  <a:solidFill>
                    <a:srgbClr val="2B2C30"/>
                  </a:solidFill>
                  <a:latin typeface="Public Sans Bold"/>
                  <a:ea typeface="Public Sans Bold"/>
                  <a:cs typeface="Public Sans Bold"/>
                  <a:sym typeface="Public Sans Bold"/>
                </a:rPr>
                <a:t>C</a:t>
              </a:r>
              <a:r>
                <a:rPr lang="en-US" b="true" sz="2799">
                  <a:solidFill>
                    <a:srgbClr val="2B2C30"/>
                  </a:solidFill>
                  <a:latin typeface="Public Sans Bold"/>
                  <a:ea typeface="Public Sans Bold"/>
                  <a:cs typeface="Public Sans Bold"/>
                  <a:sym typeface="Public Sans Bold"/>
                </a:rPr>
                <a:t>onnected</a:t>
              </a:r>
            </a:p>
          </p:txBody>
        </p:sp>
      </p:grpSp>
      <p:grpSp>
        <p:nvGrpSpPr>
          <p:cNvPr name="Group 9" id="9"/>
          <p:cNvGrpSpPr/>
          <p:nvPr/>
        </p:nvGrpSpPr>
        <p:grpSpPr>
          <a:xfrm rot="0">
            <a:off x="9722567" y="1028700"/>
            <a:ext cx="7773804" cy="5063759"/>
            <a:chOff x="0" y="0"/>
            <a:chExt cx="2364475" cy="1540189"/>
          </a:xfrm>
        </p:grpSpPr>
        <p:sp>
          <p:nvSpPr>
            <p:cNvPr name="Freeform 10" id="10"/>
            <p:cNvSpPr/>
            <p:nvPr/>
          </p:nvSpPr>
          <p:spPr>
            <a:xfrm flipH="false" flipV="false" rot="0">
              <a:off x="0" y="0"/>
              <a:ext cx="2364475" cy="1540190"/>
            </a:xfrm>
            <a:custGeom>
              <a:avLst/>
              <a:gdLst/>
              <a:ahLst/>
              <a:cxnLst/>
              <a:rect r="r" b="b" t="t" l="l"/>
              <a:pathLst>
                <a:path h="1540190" w="2364475">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sp>
        <p:sp>
          <p:nvSpPr>
            <p:cNvPr name="TextBox 11" id="11"/>
            <p:cNvSpPr txBox="true"/>
            <p:nvPr/>
          </p:nvSpPr>
          <p:spPr>
            <a:xfrm>
              <a:off x="0" y="-28575"/>
              <a:ext cx="2364475" cy="1568764"/>
            </a:xfrm>
            <a:prstGeom prst="rect">
              <a:avLst/>
            </a:prstGeom>
          </p:spPr>
          <p:txBody>
            <a:bodyPr anchor="ctr" rtlCol="false" tIns="68580" lIns="68580" bIns="68580" rIns="68580"/>
            <a:lstStyle/>
            <a:p>
              <a:pPr algn="ctr">
                <a:lnSpc>
                  <a:spcPts val="1889"/>
                </a:lnSpc>
              </a:pPr>
            </a:p>
          </p:txBody>
        </p:sp>
      </p:grpSp>
      <p:grpSp>
        <p:nvGrpSpPr>
          <p:cNvPr name="Group 12" id="12"/>
          <p:cNvGrpSpPr/>
          <p:nvPr/>
        </p:nvGrpSpPr>
        <p:grpSpPr>
          <a:xfrm rot="0">
            <a:off x="10333265" y="1402038"/>
            <a:ext cx="6552408" cy="4317083"/>
            <a:chOff x="0" y="0"/>
            <a:chExt cx="8736544" cy="5756111"/>
          </a:xfrm>
        </p:grpSpPr>
        <p:pic>
          <p:nvPicPr>
            <p:cNvPr name="Picture 13" id="13"/>
            <p:cNvPicPr>
              <a:picLocks noChangeAspect="true"/>
            </p:cNvPicPr>
            <p:nvPr/>
          </p:nvPicPr>
          <p:blipFill>
            <a:blip r:embed="rId4"/>
            <a:srcRect l="0" t="555" r="0" b="555"/>
            <a:stretch>
              <a:fillRect/>
            </a:stretch>
          </p:blipFill>
          <p:spPr>
            <a:xfrm flipH="false" flipV="false">
              <a:off x="0" y="0"/>
              <a:ext cx="8736544" cy="5756111"/>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DAG95Iv8Tw0</dc:identifier>
  <dcterms:modified xsi:type="dcterms:W3CDTF">2011-08-01T06:04:30Z</dcterms:modified>
  <cp:revision>1</cp:revision>
  <dc:title>Cream Neutral Minimalist New Business Pitch Deck Presentation</dc:title>
</cp:coreProperties>
</file>